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714" autoAdjust="0"/>
  </p:normalViewPr>
  <p:slideViewPr>
    <p:cSldViewPr>
      <p:cViewPr>
        <p:scale>
          <a:sx n="100" d="100"/>
          <a:sy n="100" d="100"/>
        </p:scale>
        <p:origin x="-702" y="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101873-7C68-4A34-BC52-FFF626945350}" type="datetimeFigureOut">
              <a:rPr lang="nl-NL" smtClean="0"/>
              <a:t>13-1-2013</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282D30-8424-466B-B6D7-2EE95F4AAB17}" type="slidenum">
              <a:rPr lang="nl-NL" smtClean="0"/>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49282D30-8424-466B-B6D7-2EE95F4AAB17}" type="slidenum">
              <a:rPr lang="nl-NL" smtClean="0"/>
              <a:t>4</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10" name="Rechthoekige driehoe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el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nl-NL" smtClean="0"/>
              <a:t>Klik om de stijl te bewerken</a:t>
            </a:r>
            <a:endParaRPr kumimoji="0" lang="en-US"/>
          </a:p>
        </p:txBody>
      </p:sp>
      <p:sp>
        <p:nvSpPr>
          <p:cNvPr id="17" name="Ondertitel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nl-NL" smtClean="0"/>
              <a:t>Klik om het opmaakprofiel van de modelondertitel te bewerken</a:t>
            </a:r>
            <a:endParaRPr kumimoji="0" lang="en-US"/>
          </a:p>
        </p:txBody>
      </p:sp>
      <p:grpSp>
        <p:nvGrpSpPr>
          <p:cNvPr id="2" name="Groep 1"/>
          <p:cNvGrpSpPr/>
          <p:nvPr/>
        </p:nvGrpSpPr>
        <p:grpSpPr>
          <a:xfrm>
            <a:off x="-3765" y="4953000"/>
            <a:ext cx="9147765" cy="1912088"/>
            <a:chOff x="-3765" y="4832896"/>
            <a:chExt cx="9147765" cy="2032192"/>
          </a:xfrm>
        </p:grpSpPr>
        <p:sp>
          <p:nvSpPr>
            <p:cNvPr id="7" name="Vrije v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Vrije v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Vrije v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Rechte verbindingslijn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Tijdelijke aanduiding voor datum 29"/>
          <p:cNvSpPr>
            <a:spLocks noGrp="1"/>
          </p:cNvSpPr>
          <p:nvPr>
            <p:ph type="dt" sz="half" idx="10"/>
          </p:nvPr>
        </p:nvSpPr>
        <p:spPr/>
        <p:txBody>
          <a:bodyPr/>
          <a:lstStyle>
            <a:lvl1pPr>
              <a:defRPr>
                <a:solidFill>
                  <a:srgbClr val="FFFFFF"/>
                </a:solidFill>
              </a:defRPr>
            </a:lvl1pPr>
            <a:extLst/>
          </a:lstStyle>
          <a:p>
            <a:fld id="{3AE3A8C7-AD75-4CB7-96CF-5BF3214E3A36}" type="datetimeFigureOut">
              <a:rPr lang="nl-NL" smtClean="0"/>
              <a:pPr/>
              <a:t>13-1-2013</a:t>
            </a:fld>
            <a:endParaRPr lang="nl-NL"/>
          </a:p>
        </p:txBody>
      </p:sp>
      <p:sp>
        <p:nvSpPr>
          <p:cNvPr id="19" name="Tijdelijke aanduiding voor voettekst 18"/>
          <p:cNvSpPr>
            <a:spLocks noGrp="1"/>
          </p:cNvSpPr>
          <p:nvPr>
            <p:ph type="ftr" sz="quarter" idx="11"/>
          </p:nvPr>
        </p:nvSpPr>
        <p:spPr/>
        <p:txBody>
          <a:bodyPr/>
          <a:lstStyle>
            <a:lvl1pPr>
              <a:defRPr>
                <a:solidFill>
                  <a:schemeClr val="accent1">
                    <a:tint val="20000"/>
                  </a:schemeClr>
                </a:solidFill>
              </a:defRPr>
            </a:lvl1pPr>
            <a:extLst/>
          </a:lstStyle>
          <a:p>
            <a:endParaRPr lang="nl-NL"/>
          </a:p>
        </p:txBody>
      </p:sp>
      <p:sp>
        <p:nvSpPr>
          <p:cNvPr id="27" name="Tijdelijke aanduiding voor dianummer 26"/>
          <p:cNvSpPr>
            <a:spLocks noGrp="1"/>
          </p:cNvSpPr>
          <p:nvPr>
            <p:ph type="sldNum" sz="quarter" idx="12"/>
          </p:nvPr>
        </p:nvSpPr>
        <p:spPr/>
        <p:txBody>
          <a:bodyPr/>
          <a:lstStyle>
            <a:lvl1pPr>
              <a:defRPr>
                <a:solidFill>
                  <a:srgbClr val="FFFFFF"/>
                </a:solidFill>
              </a:defRPr>
            </a:lvl1pPr>
            <a:extLst/>
          </a:lstStyle>
          <a:p>
            <a:fld id="{0FB7961B-05CB-4EC1-A24B-A43DC55AC3FA}" type="slidenum">
              <a:rPr lang="nl-NL" smtClean="0"/>
              <a:pPr/>
              <a:t>‹nr.›</a:t>
            </a:fld>
            <a:endParaRPr lang="nl-NL"/>
          </a:p>
        </p:txBody>
      </p:sp>
    </p:spTree>
  </p:cSld>
  <p:clrMapOvr>
    <a:masterClrMapping/>
  </p:clrMapOvr>
  <p:transition spd="slow">
    <p:pull dir="l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1481329"/>
            <a:ext cx="8229600" cy="4386071"/>
          </a:xfrm>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3AE3A8C7-AD75-4CB7-96CF-5BF3214E3A36}" type="datetimeFigureOut">
              <a:rPr lang="nl-NL" smtClean="0"/>
              <a:pPr/>
              <a:t>13-1-2013</a:t>
            </a:fld>
            <a:endParaRPr lang="nl-NL"/>
          </a:p>
        </p:txBody>
      </p:sp>
      <p:sp>
        <p:nvSpPr>
          <p:cNvPr id="5" name="Tijdelijke aanduiding voor voettekst 4"/>
          <p:cNvSpPr>
            <a:spLocks noGrp="1"/>
          </p:cNvSpPr>
          <p:nvPr>
            <p:ph type="ftr" sz="quarter" idx="11"/>
          </p:nvPr>
        </p:nvSpPr>
        <p:spPr/>
        <p:txBody>
          <a:bodyPr/>
          <a:lstStyle>
            <a:extLst/>
          </a:lstStyle>
          <a:p>
            <a:endParaRPr lang="nl-NL"/>
          </a:p>
        </p:txBody>
      </p:sp>
      <p:sp>
        <p:nvSpPr>
          <p:cNvPr id="6" name="Tijdelijke aanduiding voor dianummer 5"/>
          <p:cNvSpPr>
            <a:spLocks noGrp="1"/>
          </p:cNvSpPr>
          <p:nvPr>
            <p:ph type="sldNum" sz="quarter" idx="12"/>
          </p:nvPr>
        </p:nvSpPr>
        <p:spPr/>
        <p:txBody>
          <a:bodyPr/>
          <a:lstStyle>
            <a:extLst/>
          </a:lstStyle>
          <a:p>
            <a:fld id="{0FB7961B-05CB-4EC1-A24B-A43DC55AC3FA}" type="slidenum">
              <a:rPr lang="nl-NL" smtClean="0"/>
              <a:pPr/>
              <a:t>‹nr.›</a:t>
            </a:fld>
            <a:endParaRPr lang="nl-NL"/>
          </a:p>
        </p:txBody>
      </p:sp>
    </p:spTree>
  </p:cSld>
  <p:clrMapOvr>
    <a:masterClrMapping/>
  </p:clrMapOvr>
  <p:transition spd="slow">
    <p:pull dir="l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844013" y="274640"/>
            <a:ext cx="1777470" cy="5592761"/>
          </a:xfrm>
        </p:spPr>
        <p:txBody>
          <a:bodyPr vert="eaVert"/>
          <a:lstStyle>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274641"/>
            <a:ext cx="6324600" cy="5592760"/>
          </a:xfrm>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3AE3A8C7-AD75-4CB7-96CF-5BF3214E3A36}" type="datetimeFigureOut">
              <a:rPr lang="nl-NL" smtClean="0"/>
              <a:pPr/>
              <a:t>13-1-2013</a:t>
            </a:fld>
            <a:endParaRPr lang="nl-NL"/>
          </a:p>
        </p:txBody>
      </p:sp>
      <p:sp>
        <p:nvSpPr>
          <p:cNvPr id="5" name="Tijdelijke aanduiding voor voettekst 4"/>
          <p:cNvSpPr>
            <a:spLocks noGrp="1"/>
          </p:cNvSpPr>
          <p:nvPr>
            <p:ph type="ftr" sz="quarter" idx="11"/>
          </p:nvPr>
        </p:nvSpPr>
        <p:spPr/>
        <p:txBody>
          <a:bodyPr/>
          <a:lstStyle>
            <a:extLst/>
          </a:lstStyle>
          <a:p>
            <a:endParaRPr lang="nl-NL"/>
          </a:p>
        </p:txBody>
      </p:sp>
      <p:sp>
        <p:nvSpPr>
          <p:cNvPr id="6" name="Tijdelijke aanduiding voor dianummer 5"/>
          <p:cNvSpPr>
            <a:spLocks noGrp="1"/>
          </p:cNvSpPr>
          <p:nvPr>
            <p:ph type="sldNum" sz="quarter" idx="12"/>
          </p:nvPr>
        </p:nvSpPr>
        <p:spPr/>
        <p:txBody>
          <a:bodyPr/>
          <a:lstStyle>
            <a:extLst/>
          </a:lstStyle>
          <a:p>
            <a:fld id="{0FB7961B-05CB-4EC1-A24B-A43DC55AC3FA}" type="slidenum">
              <a:rPr lang="nl-NL" smtClean="0"/>
              <a:pPr/>
              <a:t>‹nr.›</a:t>
            </a:fld>
            <a:endParaRPr lang="nl-NL"/>
          </a:p>
        </p:txBody>
      </p:sp>
    </p:spTree>
  </p:cSld>
  <p:clrMapOvr>
    <a:masterClrMapping/>
  </p:clrMapOvr>
  <p:transition spd="slow">
    <p:pull dir="l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3AE3A8C7-AD75-4CB7-96CF-5BF3214E3A36}" type="datetimeFigureOut">
              <a:rPr lang="nl-NL" smtClean="0"/>
              <a:pPr/>
              <a:t>13-1-2013</a:t>
            </a:fld>
            <a:endParaRPr lang="nl-NL"/>
          </a:p>
        </p:txBody>
      </p:sp>
      <p:sp>
        <p:nvSpPr>
          <p:cNvPr id="5" name="Tijdelijke aanduiding voor voettekst 4"/>
          <p:cNvSpPr>
            <a:spLocks noGrp="1"/>
          </p:cNvSpPr>
          <p:nvPr>
            <p:ph type="ftr" sz="quarter" idx="11"/>
          </p:nvPr>
        </p:nvSpPr>
        <p:spPr/>
        <p:txBody>
          <a:bodyPr/>
          <a:lstStyle>
            <a:extLst/>
          </a:lstStyle>
          <a:p>
            <a:endParaRPr lang="nl-NL"/>
          </a:p>
        </p:txBody>
      </p:sp>
      <p:sp>
        <p:nvSpPr>
          <p:cNvPr id="6" name="Tijdelijke aanduiding voor dianummer 5"/>
          <p:cNvSpPr>
            <a:spLocks noGrp="1"/>
          </p:cNvSpPr>
          <p:nvPr>
            <p:ph type="sldNum" sz="quarter" idx="12"/>
          </p:nvPr>
        </p:nvSpPr>
        <p:spPr/>
        <p:txBody>
          <a:bodyPr/>
          <a:lstStyle>
            <a:extLst/>
          </a:lstStyle>
          <a:p>
            <a:fld id="{0FB7961B-05CB-4EC1-A24B-A43DC55AC3FA}" type="slidenum">
              <a:rPr lang="nl-NL" smtClean="0"/>
              <a:pPr/>
              <a:t>‹nr.›</a:t>
            </a:fld>
            <a:endParaRPr lang="nl-NL"/>
          </a:p>
        </p:txBody>
      </p:sp>
      <p:sp>
        <p:nvSpPr>
          <p:cNvPr id="7" name="Titel 6"/>
          <p:cNvSpPr>
            <a:spLocks noGrp="1"/>
          </p:cNvSpPr>
          <p:nvPr>
            <p:ph type="title"/>
          </p:nvPr>
        </p:nvSpPr>
        <p:spPr/>
        <p:txBody>
          <a:bodyPr rtlCol="0"/>
          <a:lstStyle>
            <a:extLst/>
          </a:lstStyle>
          <a:p>
            <a:r>
              <a:rPr kumimoji="0" lang="nl-NL" smtClean="0"/>
              <a:t>Klik om de stijl te bewerken</a:t>
            </a:r>
            <a:endParaRPr kumimoji="0" lang="en-US"/>
          </a:p>
        </p:txBody>
      </p:sp>
    </p:spTree>
  </p:cSld>
  <p:clrMapOvr>
    <a:masterClrMapping/>
  </p:clrMapOvr>
  <p:transition spd="slow">
    <p:pull dir="l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nl-NL" smtClean="0"/>
              <a:t>Klik om de modelstijlen te bewerken</a:t>
            </a:r>
          </a:p>
        </p:txBody>
      </p:sp>
      <p:sp>
        <p:nvSpPr>
          <p:cNvPr id="4" name="Tijdelijke aanduiding voor datum 3"/>
          <p:cNvSpPr>
            <a:spLocks noGrp="1"/>
          </p:cNvSpPr>
          <p:nvPr>
            <p:ph type="dt" sz="half" idx="10"/>
          </p:nvPr>
        </p:nvSpPr>
        <p:spPr/>
        <p:txBody>
          <a:bodyPr/>
          <a:lstStyle>
            <a:extLst/>
          </a:lstStyle>
          <a:p>
            <a:fld id="{3AE3A8C7-AD75-4CB7-96CF-5BF3214E3A36}" type="datetimeFigureOut">
              <a:rPr lang="nl-NL" smtClean="0"/>
              <a:pPr/>
              <a:t>13-1-2013</a:t>
            </a:fld>
            <a:endParaRPr lang="nl-NL"/>
          </a:p>
        </p:txBody>
      </p:sp>
      <p:sp>
        <p:nvSpPr>
          <p:cNvPr id="5" name="Tijdelijke aanduiding voor voettekst 4"/>
          <p:cNvSpPr>
            <a:spLocks noGrp="1"/>
          </p:cNvSpPr>
          <p:nvPr>
            <p:ph type="ftr" sz="quarter" idx="11"/>
          </p:nvPr>
        </p:nvSpPr>
        <p:spPr/>
        <p:txBody>
          <a:bodyPr/>
          <a:lstStyle>
            <a:extLst/>
          </a:lstStyle>
          <a:p>
            <a:endParaRPr lang="nl-NL"/>
          </a:p>
        </p:txBody>
      </p:sp>
      <p:sp>
        <p:nvSpPr>
          <p:cNvPr id="6" name="Tijdelijke aanduiding voor dianummer 5"/>
          <p:cNvSpPr>
            <a:spLocks noGrp="1"/>
          </p:cNvSpPr>
          <p:nvPr>
            <p:ph type="sldNum" sz="quarter" idx="12"/>
          </p:nvPr>
        </p:nvSpPr>
        <p:spPr/>
        <p:txBody>
          <a:bodyPr/>
          <a:lstStyle>
            <a:extLst/>
          </a:lstStyle>
          <a:p>
            <a:fld id="{0FB7961B-05CB-4EC1-A24B-A43DC55AC3FA}" type="slidenum">
              <a:rPr lang="nl-NL" smtClean="0"/>
              <a:pPr/>
              <a:t>‹nr.›</a:t>
            </a:fld>
            <a:endParaRPr lang="nl-NL"/>
          </a:p>
        </p:txBody>
      </p:sp>
      <p:sp>
        <p:nvSpPr>
          <p:cNvPr id="7" name="Punthaak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Punthaak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transition spd="slow">
    <p:pull dir="l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inhoud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extLst/>
          </a:lstStyle>
          <a:p>
            <a:fld id="{3AE3A8C7-AD75-4CB7-96CF-5BF3214E3A36}" type="datetimeFigureOut">
              <a:rPr lang="nl-NL" smtClean="0"/>
              <a:pPr/>
              <a:t>13-1-2013</a:t>
            </a:fld>
            <a:endParaRPr lang="nl-NL"/>
          </a:p>
        </p:txBody>
      </p:sp>
      <p:sp>
        <p:nvSpPr>
          <p:cNvPr id="6" name="Tijdelijke aanduiding voor voettekst 5"/>
          <p:cNvSpPr>
            <a:spLocks noGrp="1"/>
          </p:cNvSpPr>
          <p:nvPr>
            <p:ph type="ftr" sz="quarter" idx="11"/>
          </p:nvPr>
        </p:nvSpPr>
        <p:spPr/>
        <p:txBody>
          <a:bodyPr/>
          <a:lstStyle>
            <a:extLst/>
          </a:lstStyle>
          <a:p>
            <a:endParaRPr lang="nl-NL"/>
          </a:p>
        </p:txBody>
      </p:sp>
      <p:sp>
        <p:nvSpPr>
          <p:cNvPr id="7" name="Tijdelijke aanduiding voor dianummer 6"/>
          <p:cNvSpPr>
            <a:spLocks noGrp="1"/>
          </p:cNvSpPr>
          <p:nvPr>
            <p:ph type="sldNum" sz="quarter" idx="12"/>
          </p:nvPr>
        </p:nvSpPr>
        <p:spPr/>
        <p:txBody>
          <a:bodyPr/>
          <a:lstStyle>
            <a:extLst/>
          </a:lstStyle>
          <a:p>
            <a:fld id="{0FB7961B-05CB-4EC1-A24B-A43DC55AC3FA}" type="slidenum">
              <a:rPr lang="nl-NL" smtClean="0"/>
              <a:pPr/>
              <a:t>‹nr.›</a:t>
            </a:fld>
            <a:endParaRPr lang="nl-NL"/>
          </a:p>
        </p:txBody>
      </p:sp>
      <p:sp>
        <p:nvSpPr>
          <p:cNvPr id="8" name="Titel 7"/>
          <p:cNvSpPr>
            <a:spLocks noGrp="1"/>
          </p:cNvSpPr>
          <p:nvPr>
            <p:ph type="title"/>
          </p:nvPr>
        </p:nvSpPr>
        <p:spPr/>
        <p:txBody>
          <a:bodyPr rtlCol="0"/>
          <a:lstStyle>
            <a:extLst/>
          </a:lstStyle>
          <a:p>
            <a:r>
              <a:rPr kumimoji="0" lang="nl-NL" smtClean="0"/>
              <a:t>Klik om de stijl te bewerken</a:t>
            </a:r>
            <a:endParaRPr kumimoji="0" lang="en-US"/>
          </a:p>
        </p:txBody>
      </p:sp>
    </p:spTree>
  </p:cSld>
  <p:clrMapOvr>
    <a:masterClrMapping/>
  </p:clrMapOvr>
  <p:transition spd="slow">
    <p:pull dir="l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8229600" cy="1143000"/>
          </a:xfrm>
        </p:spPr>
        <p:txBody>
          <a:bodyPr anchor="ctr"/>
          <a:lstStyle>
            <a:lvl1pPr>
              <a:defRPr/>
            </a:lvl1pPr>
            <a:extLst/>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4" name="Tijdelijke aanduiding voor teks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5" name="Tijdelijke aanduiding voor inhoud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6" name="Tijdelijke aanduiding voor inhoud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7" name="Tijdelijke aanduiding voor datum 6"/>
          <p:cNvSpPr>
            <a:spLocks noGrp="1"/>
          </p:cNvSpPr>
          <p:nvPr>
            <p:ph type="dt" sz="half" idx="10"/>
          </p:nvPr>
        </p:nvSpPr>
        <p:spPr/>
        <p:txBody>
          <a:bodyPr/>
          <a:lstStyle>
            <a:extLst/>
          </a:lstStyle>
          <a:p>
            <a:fld id="{3AE3A8C7-AD75-4CB7-96CF-5BF3214E3A36}" type="datetimeFigureOut">
              <a:rPr lang="nl-NL" smtClean="0"/>
              <a:pPr/>
              <a:t>13-1-2013</a:t>
            </a:fld>
            <a:endParaRPr lang="nl-NL"/>
          </a:p>
        </p:txBody>
      </p:sp>
      <p:sp>
        <p:nvSpPr>
          <p:cNvPr id="8" name="Tijdelijke aanduiding voor voettekst 7"/>
          <p:cNvSpPr>
            <a:spLocks noGrp="1"/>
          </p:cNvSpPr>
          <p:nvPr>
            <p:ph type="ftr" sz="quarter" idx="11"/>
          </p:nvPr>
        </p:nvSpPr>
        <p:spPr/>
        <p:txBody>
          <a:bodyPr/>
          <a:lstStyle>
            <a:extLst/>
          </a:lstStyle>
          <a:p>
            <a:endParaRPr lang="nl-NL"/>
          </a:p>
        </p:txBody>
      </p:sp>
      <p:sp>
        <p:nvSpPr>
          <p:cNvPr id="9" name="Tijdelijke aanduiding voor dianummer 8"/>
          <p:cNvSpPr>
            <a:spLocks noGrp="1"/>
          </p:cNvSpPr>
          <p:nvPr>
            <p:ph type="sldNum" sz="quarter" idx="12"/>
          </p:nvPr>
        </p:nvSpPr>
        <p:spPr/>
        <p:txBody>
          <a:bodyPr/>
          <a:lstStyle>
            <a:extLst/>
          </a:lstStyle>
          <a:p>
            <a:fld id="{0FB7961B-05CB-4EC1-A24B-A43DC55AC3FA}" type="slidenum">
              <a:rPr lang="nl-NL" smtClean="0"/>
              <a:pPr/>
              <a:t>‹nr.›</a:t>
            </a:fld>
            <a:endParaRPr lang="nl-NL"/>
          </a:p>
        </p:txBody>
      </p:sp>
    </p:spTree>
  </p:cSld>
  <p:clrMapOvr>
    <a:masterClrMapping/>
  </p:clrMapOvr>
  <p:transition spd="slow">
    <p:pull dir="l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3" name="Tijdelijke aanduiding voor datum 2"/>
          <p:cNvSpPr>
            <a:spLocks noGrp="1"/>
          </p:cNvSpPr>
          <p:nvPr>
            <p:ph type="dt" sz="half" idx="10"/>
          </p:nvPr>
        </p:nvSpPr>
        <p:spPr/>
        <p:txBody>
          <a:bodyPr/>
          <a:lstStyle>
            <a:extLst/>
          </a:lstStyle>
          <a:p>
            <a:fld id="{3AE3A8C7-AD75-4CB7-96CF-5BF3214E3A36}" type="datetimeFigureOut">
              <a:rPr lang="nl-NL" smtClean="0"/>
              <a:pPr/>
              <a:t>13-1-2013</a:t>
            </a:fld>
            <a:endParaRPr lang="nl-NL"/>
          </a:p>
        </p:txBody>
      </p:sp>
      <p:sp>
        <p:nvSpPr>
          <p:cNvPr id="4" name="Tijdelijke aanduiding voor voettekst 3"/>
          <p:cNvSpPr>
            <a:spLocks noGrp="1"/>
          </p:cNvSpPr>
          <p:nvPr>
            <p:ph type="ftr" sz="quarter" idx="11"/>
          </p:nvPr>
        </p:nvSpPr>
        <p:spPr/>
        <p:txBody>
          <a:bodyPr/>
          <a:lstStyle>
            <a:extLst/>
          </a:lstStyle>
          <a:p>
            <a:endParaRPr lang="nl-NL"/>
          </a:p>
        </p:txBody>
      </p:sp>
      <p:sp>
        <p:nvSpPr>
          <p:cNvPr id="5" name="Tijdelijke aanduiding voor dianummer 4"/>
          <p:cNvSpPr>
            <a:spLocks noGrp="1"/>
          </p:cNvSpPr>
          <p:nvPr>
            <p:ph type="sldNum" sz="quarter" idx="12"/>
          </p:nvPr>
        </p:nvSpPr>
        <p:spPr/>
        <p:txBody>
          <a:bodyPr/>
          <a:lstStyle>
            <a:extLst/>
          </a:lstStyle>
          <a:p>
            <a:fld id="{0FB7961B-05CB-4EC1-A24B-A43DC55AC3FA}" type="slidenum">
              <a:rPr lang="nl-NL" smtClean="0"/>
              <a:pPr/>
              <a:t>‹nr.›</a:t>
            </a:fld>
            <a:endParaRPr lang="nl-NL"/>
          </a:p>
        </p:txBody>
      </p:sp>
      <p:sp>
        <p:nvSpPr>
          <p:cNvPr id="6" name="Titel 5"/>
          <p:cNvSpPr>
            <a:spLocks noGrp="1"/>
          </p:cNvSpPr>
          <p:nvPr>
            <p:ph type="title"/>
          </p:nvPr>
        </p:nvSpPr>
        <p:spPr/>
        <p:txBody>
          <a:bodyPr rtlCol="0"/>
          <a:lstStyle>
            <a:extLst/>
          </a:lstStyle>
          <a:p>
            <a:r>
              <a:rPr kumimoji="0" lang="nl-NL" smtClean="0"/>
              <a:t>Klik om de stijl te bewerken</a:t>
            </a:r>
            <a:endParaRPr kumimoji="0" lang="en-US"/>
          </a:p>
        </p:txBody>
      </p:sp>
    </p:spTree>
  </p:cSld>
  <p:clrMapOvr>
    <a:masterClrMapping/>
  </p:clrMapOvr>
  <p:transition spd="slow">
    <p:pull dir="l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extLst/>
          </a:lstStyle>
          <a:p>
            <a:fld id="{3AE3A8C7-AD75-4CB7-96CF-5BF3214E3A36}" type="datetimeFigureOut">
              <a:rPr lang="nl-NL" smtClean="0"/>
              <a:pPr/>
              <a:t>13-1-2013</a:t>
            </a:fld>
            <a:endParaRPr lang="nl-NL"/>
          </a:p>
        </p:txBody>
      </p:sp>
      <p:sp>
        <p:nvSpPr>
          <p:cNvPr id="3" name="Tijdelijke aanduiding voor voettekst 2"/>
          <p:cNvSpPr>
            <a:spLocks noGrp="1"/>
          </p:cNvSpPr>
          <p:nvPr>
            <p:ph type="ftr" sz="quarter" idx="11"/>
          </p:nvPr>
        </p:nvSpPr>
        <p:spPr/>
        <p:txBody>
          <a:bodyPr/>
          <a:lstStyle>
            <a:extLst/>
          </a:lstStyle>
          <a:p>
            <a:endParaRPr lang="nl-NL"/>
          </a:p>
        </p:txBody>
      </p:sp>
      <p:sp>
        <p:nvSpPr>
          <p:cNvPr id="4" name="Tijdelijke aanduiding voor dianummer 3"/>
          <p:cNvSpPr>
            <a:spLocks noGrp="1"/>
          </p:cNvSpPr>
          <p:nvPr>
            <p:ph type="sldNum" sz="quarter" idx="12"/>
          </p:nvPr>
        </p:nvSpPr>
        <p:spPr/>
        <p:txBody>
          <a:bodyPr/>
          <a:lstStyle>
            <a:extLst/>
          </a:lstStyle>
          <a:p>
            <a:fld id="{0FB7961B-05CB-4EC1-A24B-A43DC55AC3FA}" type="slidenum">
              <a:rPr lang="nl-NL" smtClean="0"/>
              <a:pPr/>
              <a:t>‹nr.›</a:t>
            </a:fld>
            <a:endParaRPr lang="nl-NL"/>
          </a:p>
        </p:txBody>
      </p:sp>
    </p:spTree>
  </p:cSld>
  <p:clrMapOvr>
    <a:masterClrMapping/>
  </p:clrMapOvr>
  <p:transition spd="slow">
    <p:pull dir="l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nl-NL" smtClean="0"/>
              <a:t>Klik om de modelstijlen te bewerken</a:t>
            </a:r>
          </a:p>
        </p:txBody>
      </p:sp>
      <p:sp>
        <p:nvSpPr>
          <p:cNvPr id="4" name="Tijdelijke aanduiding voor inhoud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a:xfrm>
            <a:off x="6727032" y="6407944"/>
            <a:ext cx="1920240" cy="365760"/>
          </a:xfrm>
        </p:spPr>
        <p:txBody>
          <a:bodyPr/>
          <a:lstStyle>
            <a:extLst/>
          </a:lstStyle>
          <a:p>
            <a:fld id="{3AE3A8C7-AD75-4CB7-96CF-5BF3214E3A36}" type="datetimeFigureOut">
              <a:rPr lang="nl-NL" smtClean="0"/>
              <a:pPr/>
              <a:t>13-1-2013</a:t>
            </a:fld>
            <a:endParaRPr lang="nl-NL"/>
          </a:p>
        </p:txBody>
      </p:sp>
      <p:sp>
        <p:nvSpPr>
          <p:cNvPr id="6" name="Tijdelijke aanduiding voor voettekst 5"/>
          <p:cNvSpPr>
            <a:spLocks noGrp="1"/>
          </p:cNvSpPr>
          <p:nvPr>
            <p:ph type="ftr" sz="quarter" idx="11"/>
          </p:nvPr>
        </p:nvSpPr>
        <p:spPr/>
        <p:txBody>
          <a:bodyPr/>
          <a:lstStyle>
            <a:extLst/>
          </a:lstStyle>
          <a:p>
            <a:endParaRPr lang="nl-NL"/>
          </a:p>
        </p:txBody>
      </p:sp>
      <p:sp>
        <p:nvSpPr>
          <p:cNvPr id="7" name="Tijdelijke aanduiding voor dianummer 6"/>
          <p:cNvSpPr>
            <a:spLocks noGrp="1"/>
          </p:cNvSpPr>
          <p:nvPr>
            <p:ph type="sldNum" sz="quarter" idx="12"/>
          </p:nvPr>
        </p:nvSpPr>
        <p:spPr/>
        <p:txBody>
          <a:bodyPr/>
          <a:lstStyle>
            <a:extLst/>
          </a:lstStyle>
          <a:p>
            <a:fld id="{0FB7961B-05CB-4EC1-A24B-A43DC55AC3FA}" type="slidenum">
              <a:rPr lang="nl-NL" smtClean="0"/>
              <a:pPr/>
              <a:t>‹nr.›</a:t>
            </a:fld>
            <a:endParaRPr lang="nl-NL"/>
          </a:p>
        </p:txBody>
      </p:sp>
    </p:spTree>
  </p:cSld>
  <p:clrMapOvr>
    <a:masterClrMapping/>
  </p:clrMapOvr>
  <p:transition spd="slow">
    <p:pull dir="l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nl-NL" smtClean="0"/>
              <a:t>Klik om de modelstijlen te bewerken</a:t>
            </a:r>
          </a:p>
        </p:txBody>
      </p:sp>
      <p:sp>
        <p:nvSpPr>
          <p:cNvPr id="3" name="Tijdelijke aanduiding voor afbeelding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nl-NL" smtClean="0"/>
              <a:t>Klik op het pictogram als u een afbeelding wilt toevoegen</a:t>
            </a:r>
            <a:endParaRPr kumimoji="0" lang="en-US" dirty="0"/>
          </a:p>
        </p:txBody>
      </p:sp>
      <p:sp>
        <p:nvSpPr>
          <p:cNvPr id="5" name="Tijdelijke aanduiding voor datum 4"/>
          <p:cNvSpPr>
            <a:spLocks noGrp="1"/>
          </p:cNvSpPr>
          <p:nvPr>
            <p:ph type="dt" sz="half" idx="10"/>
          </p:nvPr>
        </p:nvSpPr>
        <p:spPr/>
        <p:txBody>
          <a:bodyPr/>
          <a:lstStyle>
            <a:lvl1pPr>
              <a:defRPr>
                <a:solidFill>
                  <a:schemeClr val="tx1"/>
                </a:solidFill>
              </a:defRPr>
            </a:lvl1pPr>
            <a:extLst/>
          </a:lstStyle>
          <a:p>
            <a:fld id="{3AE3A8C7-AD75-4CB7-96CF-5BF3214E3A36}" type="datetimeFigureOut">
              <a:rPr lang="nl-NL" smtClean="0"/>
              <a:pPr/>
              <a:t>13-1-2013</a:t>
            </a:fld>
            <a:endParaRPr lang="nl-NL"/>
          </a:p>
        </p:txBody>
      </p:sp>
      <p:sp>
        <p:nvSpPr>
          <p:cNvPr id="6" name="Tijdelijke aanduiding voor voettekst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nl-NL"/>
          </a:p>
        </p:txBody>
      </p:sp>
      <p:sp>
        <p:nvSpPr>
          <p:cNvPr id="7" name="Tijdelijke aanduiding voor dianummer 6"/>
          <p:cNvSpPr>
            <a:spLocks noGrp="1"/>
          </p:cNvSpPr>
          <p:nvPr>
            <p:ph type="sldNum" sz="quarter" idx="12"/>
          </p:nvPr>
        </p:nvSpPr>
        <p:spPr/>
        <p:txBody>
          <a:bodyPr/>
          <a:lstStyle>
            <a:lvl1pPr>
              <a:defRPr>
                <a:solidFill>
                  <a:schemeClr val="tx1"/>
                </a:solidFill>
              </a:defRPr>
            </a:lvl1pPr>
            <a:extLst/>
          </a:lstStyle>
          <a:p>
            <a:fld id="{0FB7961B-05CB-4EC1-A24B-A43DC55AC3FA}" type="slidenum">
              <a:rPr lang="nl-NL" smtClean="0"/>
              <a:pPr/>
              <a:t>‹nr.›</a:t>
            </a:fld>
            <a:endParaRPr lang="nl-NL"/>
          </a:p>
        </p:txBody>
      </p:sp>
      <p:sp>
        <p:nvSpPr>
          <p:cNvPr id="2" name="Titel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nl-NL" smtClean="0"/>
              <a:t>Klik om de stijl te bewerken</a:t>
            </a:r>
            <a:endParaRPr kumimoji="0" lang="en-US"/>
          </a:p>
        </p:txBody>
      </p:sp>
      <p:sp>
        <p:nvSpPr>
          <p:cNvPr id="8" name="Vrije v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Vrije v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echthoekige driehoek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Rechte verbindingslijn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unthaak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Punthaak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transition spd="slow">
    <p:pull dir="l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13" name="Vrije v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Vrije v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echthoekige driehoek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Rechte verbindingslijn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jdelijke aanduiding voor titel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nl-NL" smtClean="0"/>
              <a:t>Klik om de stijl te bewerken</a:t>
            </a:r>
            <a:endParaRPr kumimoji="0" lang="en-US"/>
          </a:p>
        </p:txBody>
      </p:sp>
      <p:sp>
        <p:nvSpPr>
          <p:cNvPr id="30" name="Tijdelijke aanduiding voor tekst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0" name="Tijdelijke aanduiding voor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AE3A8C7-AD75-4CB7-96CF-5BF3214E3A36}" type="datetimeFigureOut">
              <a:rPr lang="nl-NL" smtClean="0"/>
              <a:pPr/>
              <a:t>13-1-2013</a:t>
            </a:fld>
            <a:endParaRPr lang="nl-NL"/>
          </a:p>
        </p:txBody>
      </p:sp>
      <p:sp>
        <p:nvSpPr>
          <p:cNvPr id="22" name="Tijdelijke aanduiding voor voettekst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nl-NL"/>
          </a:p>
        </p:txBody>
      </p:sp>
      <p:sp>
        <p:nvSpPr>
          <p:cNvPr id="18" name="Tijdelijke aanduiding voor dianumm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FB7961B-05CB-4EC1-A24B-A43DC55AC3FA}" type="slidenum">
              <a:rPr lang="nl-NL" smtClean="0"/>
              <a:pPr/>
              <a:t>‹nr.›</a:t>
            </a:fld>
            <a:endParaRPr lang="nl-NL"/>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pull dir="lu"/>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www.vvphilippine.nl/weekprogramma/"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spd="slow">
    <p:pull dir="l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971600" y="523428"/>
            <a:ext cx="7200800" cy="47243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nl-NL" b="1" dirty="0" smtClean="0">
                <a:latin typeface="Calibri" pitchFamily="34" charset="0"/>
                <a:ea typeface="Tahoma" pitchFamily="34" charset="0"/>
                <a:cs typeface="Calibri" pitchFamily="34" charset="0"/>
              </a:rPr>
              <a:t>7</a:t>
            </a:r>
            <a:r>
              <a:rPr kumimoji="0" lang="nl-NL" b="1" i="0" u="none" strike="noStrike" cap="none" normalizeH="0" baseline="0" dirty="0" smtClean="0">
                <a:ln>
                  <a:noFill/>
                </a:ln>
                <a:solidFill>
                  <a:schemeClr val="tx1"/>
                </a:solidFill>
                <a:effectLst/>
                <a:latin typeface="Calibri" pitchFamily="34" charset="0"/>
                <a:ea typeface="Tahoma" pitchFamily="34" charset="0"/>
                <a:cs typeface="Calibri" pitchFamily="34" charset="0"/>
              </a:rPr>
              <a:t>. WEDSTRIJD STAKEN</a:t>
            </a:r>
          </a:p>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
            </a:r>
            <a:br>
              <a:rPr kumimoji="0" lang="nl-NL" sz="1100" b="0" i="0" u="none" strike="noStrike" cap="none" normalizeH="0" baseline="0" dirty="0" smtClean="0">
                <a:ln>
                  <a:noFill/>
                </a:ln>
                <a:solidFill>
                  <a:schemeClr val="tx1"/>
                </a:solidFill>
                <a:effectLst/>
                <a:latin typeface="Tahoma" pitchFamily="34" charset="0"/>
                <a:ea typeface="Tahoma" pitchFamily="34"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Er zijn omstandigheden dat de wedstrijd wordt gestaakt. Dit kan alleen gebeuren door de scheidsrechter. De redenen voor staking kunnen de weersomstandigheden (naderend onweer), het gedrag van spelers of toeschouwers of een ernstige blessure zijn.</a:t>
            </a:r>
            <a:b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
            </a:r>
            <a:b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Tijdens een wedstrijd is de scheidsrechter de enige die een wedstrijd kan staken. Hij is verplicht de wedstrijd te staken als bij onweer tussen flits en donder minder dan tien seconden is. Neem bij onweer het zekere voor het onzekere. Ga zo snel mogelijk naar binnen.</a:t>
            </a:r>
            <a:b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
            </a:r>
            <a:b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Een wedstrijd kan ook gestaakt worden door wanordelijkheden. Ga niet in discussie. Als een wedstrijd uit de hand loopt. Mocht je </a:t>
            </a:r>
            <a:r>
              <a:rPr kumimoji="0" lang="nl-NL" sz="1600" b="0" i="0" u="none" strike="noStrike" cap="none" normalizeH="0" baseline="0" dirty="0" err="1" smtClean="0">
                <a:ln>
                  <a:noFill/>
                </a:ln>
                <a:solidFill>
                  <a:srgbClr val="FFFF00"/>
                </a:solidFill>
                <a:effectLst/>
                <a:latin typeface="Tahoma" pitchFamily="34" charset="0"/>
                <a:ea typeface="Tahoma" pitchFamily="34" charset="0"/>
                <a:cs typeface="Tahoma" pitchFamily="34" charset="0"/>
              </a:rPr>
              <a:t>je</a:t>
            </a: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 storen aan onsportief gedrag van spelers, partijdigheid van de scheidsrechter of het niet eens zijn met beslissingen, dan geldt: tijdens de wedstrijd gewoon accepteren, niet discussiëren en geen ruzie maken, eventueel op het wedstrijdformulier schrijven 'onder protest, brief volgt' en samen met de wedstrijdsecretaris schriftelijk protesteren bij de tegenstander en de KNVB.</a:t>
            </a:r>
            <a:endParaRPr kumimoji="0" lang="nl-NL" sz="1800" b="0" i="0" u="none" strike="noStrike" cap="none" normalizeH="0" baseline="0" dirty="0" smtClean="0">
              <a:ln>
                <a:noFill/>
              </a:ln>
              <a:solidFill>
                <a:srgbClr val="FFFF00"/>
              </a:solidFill>
              <a:effectLst/>
              <a:latin typeface="Tahoma" pitchFamily="34" charset="0"/>
              <a:ea typeface="Tahoma" pitchFamily="34" charset="0"/>
              <a:cs typeface="Tahoma" pitchFamily="34" charset="0"/>
            </a:endParaRPr>
          </a:p>
        </p:txBody>
      </p:sp>
    </p:spTree>
  </p:cSld>
  <p:clrMapOvr>
    <a:masterClrMapping/>
  </p:clrMapOvr>
  <p:transition spd="slow">
    <p:pull dir="l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971600" y="548680"/>
            <a:ext cx="7272808" cy="3877985"/>
          </a:xfrm>
          <a:prstGeom prst="rect">
            <a:avLst/>
          </a:prstGeom>
          <a:noFill/>
        </p:spPr>
        <p:txBody>
          <a:bodyPr wrap="square" rtlCol="0">
            <a:spAutoFit/>
          </a:bodyPr>
          <a:lstStyle/>
          <a:p>
            <a:r>
              <a:rPr lang="nl-NL" b="1" dirty="0" smtClean="0">
                <a:latin typeface="Calibri" pitchFamily="34" charset="0"/>
                <a:cs typeface="Calibri" pitchFamily="34" charset="0"/>
              </a:rPr>
              <a:t>8. </a:t>
            </a:r>
            <a:r>
              <a:rPr lang="nl-NL" b="1" dirty="0" smtClean="0">
                <a:latin typeface="Calibri" pitchFamily="34" charset="0"/>
                <a:cs typeface="Calibri" pitchFamily="34" charset="0"/>
              </a:rPr>
              <a:t>SPELERS LENEN VAN ANDERE </a:t>
            </a:r>
            <a:r>
              <a:rPr lang="nl-NL" b="1" dirty="0" smtClean="0">
                <a:latin typeface="Calibri" pitchFamily="34" charset="0"/>
                <a:cs typeface="Calibri" pitchFamily="34" charset="0"/>
              </a:rPr>
              <a:t>TEAMS</a:t>
            </a:r>
          </a:p>
          <a:p>
            <a:r>
              <a:rPr lang="nl-NL" dirty="0" smtClean="0"/>
              <a:t/>
            </a:r>
            <a:br>
              <a:rPr lang="nl-NL" dirty="0" smtClean="0"/>
            </a:br>
            <a:r>
              <a:rPr lang="nl-NL" sz="1600" dirty="0" smtClean="0">
                <a:solidFill>
                  <a:srgbClr val="FFFF00"/>
                </a:solidFill>
                <a:latin typeface="Tahoma" pitchFamily="34" charset="0"/>
                <a:ea typeface="Tahoma" pitchFamily="34" charset="0"/>
                <a:cs typeface="Tahoma" pitchFamily="34" charset="0"/>
              </a:rPr>
              <a:t>Incidenteel kan het voorkomen dat er spelers moeten worden geleend uit een ander team. Het lenen van een speler gaat altijd via de leider of trainer van dat betreffende team,echter na overleg met de technisch coördinator of iemand van het jeugdbestuur.</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In het kader van de ontwikkeling van het individu is het goed dat hij/zij af en toe in een ander (hoger) team meespeelt.</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De "vragende" leider/trainer kan zijn voorkeur voor een bepaalde speler uitspreken, maar de teambegeleiding van het andere team bepaalt wie er meegaat en wie niet. Uitgangspunt is dat er in principe spelers worden geleend uit een lager team. </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Het uitlenen van een speler aan een ander team heeft wat het bestuur betreft een redelijk verplichtend karakter.</a:t>
            </a:r>
            <a:r>
              <a:rPr lang="nl-NL" dirty="0" smtClean="0"/>
              <a:t/>
            </a:r>
            <a:br>
              <a:rPr lang="nl-NL" dirty="0" smtClean="0"/>
            </a:br>
            <a:endParaRPr lang="nl-NL" dirty="0"/>
          </a:p>
        </p:txBody>
      </p:sp>
    </p:spTree>
  </p:cSld>
  <p:clrMapOvr>
    <a:masterClrMapping/>
  </p:clrMapOvr>
  <p:transition spd="slow">
    <p:pull dir="l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rot="10800000" flipV="1">
            <a:off x="971600" y="836712"/>
            <a:ext cx="7200800" cy="32470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nl-NL" b="1" dirty="0" smtClean="0">
                <a:latin typeface="Calibri" pitchFamily="34" charset="0"/>
                <a:ea typeface="Times New Roman" pitchFamily="18" charset="0"/>
                <a:cs typeface="Calibri" pitchFamily="34" charset="0"/>
              </a:rPr>
              <a:t>9</a:t>
            </a:r>
            <a:r>
              <a:rPr kumimoji="0" lang="nl-NL"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SCHEIDSRECHTERS</a:t>
            </a:r>
          </a:p>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r>
            <a:br>
              <a:rPr kumimoji="0" lang="nl-NL" sz="11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rPr>
              <a:t>De wedstrijdsecretaris stelt alles in het werk om voor alle duels scheidsrechters aan te stellen.  Het kan gebeuren dat er voor jouw wedstrijd geen arbiter is.</a:t>
            </a:r>
            <a:br>
              <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rPr>
              <a:t>Hopelijk is er iemand aanwezig die de ontmoeting wil fluiten. Eventueel verzoeken wij de leider/trainer om het duel te leiden.</a:t>
            </a:r>
            <a:br>
              <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rPr>
              <a:t>Bij het wedstrijdsecretariaat zijn fluitjes te leen.</a:t>
            </a:r>
            <a:br>
              <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rPr>
              <a:t/>
            </a:r>
            <a:br>
              <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rPr>
              <a:t>Let op! Onze scheidsrechters zijn meestal vrijwilligers. Zij fluiten voor hun, maar vooral ook voor jouw plezier. Zoals je zelf ook wel eens doet, maken ook scheidsrechters fouten. Reageer daar niet vervelend op en toon respect voor hen en hun inzet voor jullie.</a:t>
            </a:r>
            <a:endParaRPr kumimoji="0" lang="nl-NL" sz="1800" b="0" i="0" u="none" strike="noStrike" cap="none" normalizeH="0" baseline="0" dirty="0" smtClean="0">
              <a:ln>
                <a:noFill/>
              </a:ln>
              <a:solidFill>
                <a:srgbClr val="FFFF00"/>
              </a:solidFill>
              <a:effectLst/>
              <a:latin typeface="Arial" pitchFamily="34" charset="0"/>
              <a:cs typeface="Arial" pitchFamily="34" charset="0"/>
            </a:endParaRPr>
          </a:p>
        </p:txBody>
      </p:sp>
      <p:pic>
        <p:nvPicPr>
          <p:cNvPr id="5" name="Afbeelding 4" descr="scheids4"/>
          <p:cNvPicPr/>
          <p:nvPr/>
        </p:nvPicPr>
        <p:blipFill>
          <a:blip r:embed="rId2" cstate="print"/>
          <a:srcRect/>
          <a:stretch>
            <a:fillRect/>
          </a:stretch>
        </p:blipFill>
        <p:spPr bwMode="auto">
          <a:xfrm>
            <a:off x="6732240" y="4149080"/>
            <a:ext cx="1440160" cy="1440160"/>
          </a:xfrm>
          <a:prstGeom prst="rect">
            <a:avLst/>
          </a:prstGeom>
          <a:noFill/>
          <a:ln w="9525">
            <a:noFill/>
            <a:miter lim="800000"/>
            <a:headEnd/>
            <a:tailEnd/>
          </a:ln>
        </p:spPr>
      </p:pic>
    </p:spTree>
  </p:cSld>
  <p:clrMapOvr>
    <a:masterClrMapping/>
  </p:clrMapOvr>
  <p:transition spd="slow">
    <p:pull dir="l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971600" y="524447"/>
            <a:ext cx="7200800" cy="23544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10. KLEEDKAMERS</a:t>
            </a:r>
          </a:p>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r>
            <a:br>
              <a:rPr kumimoji="0" lang="nl-NL" sz="11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rPr>
              <a:t>Zowel bij </a:t>
            </a:r>
            <a:r>
              <a:rPr kumimoji="0" lang="nl-NL" sz="1600" b="0" i="0" u="none" strike="noStrike" cap="none" normalizeH="0" baseline="0" dirty="0" err="1" smtClean="0">
                <a:ln>
                  <a:noFill/>
                </a:ln>
                <a:solidFill>
                  <a:srgbClr val="FFFF00"/>
                </a:solidFill>
                <a:effectLst/>
                <a:latin typeface="Tahoma" pitchFamily="34" charset="0"/>
                <a:ea typeface="Times New Roman" pitchFamily="18" charset="0"/>
                <a:cs typeface="Tahoma" pitchFamily="34" charset="0"/>
              </a:rPr>
              <a:t>vv</a:t>
            </a:r>
            <a:r>
              <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rPr>
              <a:t> </a:t>
            </a:r>
            <a:r>
              <a:rPr kumimoji="0" lang="nl-NL" sz="1600" b="0" i="0" u="none" strike="noStrike" cap="none" normalizeH="0" baseline="0" dirty="0" err="1" smtClean="0">
                <a:ln>
                  <a:noFill/>
                </a:ln>
                <a:solidFill>
                  <a:srgbClr val="FFFF00"/>
                </a:solidFill>
                <a:effectLst/>
                <a:latin typeface="Tahoma" pitchFamily="34" charset="0"/>
                <a:ea typeface="Times New Roman" pitchFamily="18" charset="0"/>
                <a:cs typeface="Tahoma" pitchFamily="34" charset="0"/>
              </a:rPr>
              <a:t>Philippine</a:t>
            </a:r>
            <a:r>
              <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rPr>
              <a:t> als bij de door ons bezochte verenigingen worden de kleedruimtes schoongemaakt door vrijwilligers. Wij helpen de vereniging en de vrijwilligers een handje door netjes met de kleedlokalen om te gaan. Na elke training en na elke wedstrijd wordt de kleedruimte dus keurig achtergelaten.</a:t>
            </a:r>
            <a:br>
              <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rPr>
              <a:t>Voetbalschoenen worden niet in de kleedkamer maar thuis gereinigd!</a:t>
            </a:r>
            <a:endParaRPr kumimoji="0" lang="nl-NL" sz="800" b="0" i="0" u="none" strike="noStrike" cap="none" normalizeH="0" baseline="0" dirty="0" smtClean="0">
              <a:ln>
                <a:noFill/>
              </a:ln>
              <a:solidFill>
                <a:srgbClr val="FFFF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1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r>
            <a:br>
              <a:rPr kumimoji="0" lang="nl-NL" sz="11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br>
            <a:r>
              <a:rPr kumimoji="0" lang="nl-NL" sz="11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t>
            </a:r>
            <a:endParaRPr kumimoji="0" lang="nl-NL"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7649" name="Afbeelding 6" descr="kleedkamer2"/>
          <p:cNvPicPr>
            <a:picLocks noChangeAspect="1" noChangeArrowheads="1"/>
          </p:cNvPicPr>
          <p:nvPr/>
        </p:nvPicPr>
        <p:blipFill>
          <a:blip r:embed="rId2" cstate="print"/>
          <a:srcRect/>
          <a:stretch>
            <a:fillRect/>
          </a:stretch>
        </p:blipFill>
        <p:spPr bwMode="auto">
          <a:xfrm>
            <a:off x="3131840" y="2708920"/>
            <a:ext cx="2160240" cy="1171575"/>
          </a:xfrm>
          <a:prstGeom prst="rect">
            <a:avLst/>
          </a:prstGeom>
          <a:noFill/>
        </p:spPr>
      </p:pic>
      <p:sp>
        <p:nvSpPr>
          <p:cNvPr id="27651" name="Rectangle 3"/>
          <p:cNvSpPr>
            <a:spLocks noChangeArrowheads="1"/>
          </p:cNvSpPr>
          <p:nvPr/>
        </p:nvSpPr>
        <p:spPr bwMode="auto">
          <a:xfrm>
            <a:off x="971600" y="3935382"/>
            <a:ext cx="6552728" cy="14927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r>
            <a:br>
              <a:rPr kumimoji="0" lang="nl-NL" sz="11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Bij thuiswedstrijden wordt na afloop van de wedstrijd niet alleen het eigen kleedlokaal schoongemaakt, maar ook de kleedruimte van de tegenstander. </a:t>
            </a: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Tijdens het omkleden/douchen wordt er door de leider/trainer toezicht te zijn op de spelers in de kleedkamer.</a:t>
            </a:r>
          </a:p>
        </p:txBody>
      </p:sp>
    </p:spTree>
  </p:cSld>
  <p:clrMapOvr>
    <a:masterClrMapping/>
  </p:clrMapOvr>
  <p:transition spd="slow">
    <p:pull dir="l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971600" y="495034"/>
            <a:ext cx="72008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Bij jeugdwedstrijden zijn de kleedkamers niet af te sluiten. Het komt wel eens voor dat we geconfronteerd worden met het feit dat er diefstallen uit de kleedlokalen plaatsvinden. Er wordt dan ook dringend aangeraden om niets achter te laten in de kleedruimte.</a:t>
            </a:r>
            <a:b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Neem de spullen mee naar het veld!</a:t>
            </a:r>
            <a:b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Er wordt niet gerookt,en er mag geen alcohol in de kleedkamers aanwezig zijn.</a:t>
            </a: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
            </a:r>
            <a:b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VV </a:t>
            </a:r>
            <a:r>
              <a:rPr kumimoji="0" lang="nl-NL" sz="1600" b="0" i="0" u="none" strike="noStrike" cap="none" normalizeH="0" baseline="0" dirty="0" err="1" smtClean="0">
                <a:ln>
                  <a:noFill/>
                </a:ln>
                <a:solidFill>
                  <a:srgbClr val="FFFF00"/>
                </a:solidFill>
                <a:effectLst/>
                <a:latin typeface="Tahoma" pitchFamily="34" charset="0"/>
                <a:ea typeface="Tahoma" pitchFamily="34" charset="0"/>
                <a:cs typeface="Tahoma" pitchFamily="34" charset="0"/>
              </a:rPr>
              <a:t>Philippine</a:t>
            </a: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 is niet verantwoordelijk voor schade en het zoekraken van spullen.. </a:t>
            </a:r>
          </a:p>
        </p:txBody>
      </p:sp>
    </p:spTree>
  </p:cSld>
  <p:clrMapOvr>
    <a:masterClrMapping/>
  </p:clrMapOvr>
  <p:transition spd="slow">
    <p:pull dir="l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rot="10800000" flipV="1">
            <a:off x="971600" y="490735"/>
            <a:ext cx="7200800" cy="30777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11. INVALLERSBEPALINGEN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Elke speler heeft het recht op evenveel speelminuten.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Indien een speler met een blessure uitvalt,en daarna weer aangeeft dat het gaat heeft hij het recht om er weer terug in te komen.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Trek bij koud weer de reservespelers een trainingsjas aan.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Laat de spelers niet alleen langs de kant staan,maar laat hun zien wat andere spelers doen,zodat ze ook dan nog wat leren. Het hoeft niet altijd fout te zijn,je kan ook zeggen wat de anderen goed doen.</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De leider/trainer maakt vóór de wedstrijd afspraken met de scheidsrechter over hoe het wisselen in zijn werk gaat.</a:t>
            </a:r>
          </a:p>
        </p:txBody>
      </p:sp>
    </p:spTree>
  </p:cSld>
  <p:clrMapOvr>
    <a:masterClrMapping/>
  </p:clrMapOvr>
  <p:transition spd="slow">
    <p:pull dir="l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971600" y="548680"/>
            <a:ext cx="7488832" cy="3108543"/>
          </a:xfrm>
          <a:prstGeom prst="rect">
            <a:avLst/>
          </a:prstGeom>
          <a:noFill/>
        </p:spPr>
        <p:txBody>
          <a:bodyPr wrap="square" rtlCol="0">
            <a:spAutoFit/>
          </a:bodyPr>
          <a:lstStyle/>
          <a:p>
            <a:r>
              <a:rPr lang="nl-NL" b="1" dirty="0" smtClean="0">
                <a:latin typeface="Calibri" pitchFamily="34" charset="0"/>
                <a:cs typeface="Calibri" pitchFamily="34" charset="0"/>
              </a:rPr>
              <a:t>12. </a:t>
            </a:r>
            <a:r>
              <a:rPr lang="nl-NL" b="1" dirty="0" smtClean="0">
                <a:latin typeface="Calibri" pitchFamily="34" charset="0"/>
                <a:cs typeface="Calibri" pitchFamily="34" charset="0"/>
              </a:rPr>
              <a:t>GEDRAAG JE </a:t>
            </a:r>
            <a:r>
              <a:rPr lang="nl-NL" b="1" dirty="0" smtClean="0">
                <a:latin typeface="Calibri" pitchFamily="34" charset="0"/>
                <a:cs typeface="Calibri" pitchFamily="34" charset="0"/>
              </a:rPr>
              <a:t>NETJES</a:t>
            </a:r>
          </a:p>
          <a:p>
            <a:r>
              <a:rPr lang="nl-NL" dirty="0" smtClean="0"/>
              <a:t/>
            </a:r>
            <a:br>
              <a:rPr lang="nl-NL" dirty="0" smtClean="0"/>
            </a:br>
            <a:r>
              <a:rPr lang="nl-NL" sz="1600" dirty="0" smtClean="0">
                <a:solidFill>
                  <a:srgbClr val="FFFF00"/>
                </a:solidFill>
                <a:latin typeface="Tahoma" pitchFamily="34" charset="0"/>
                <a:ea typeface="Tahoma" pitchFamily="34" charset="0"/>
                <a:cs typeface="Tahoma" pitchFamily="34" charset="0"/>
              </a:rPr>
              <a:t>Helaas komen op en rondom het voetbalveld soms zaken voor, die men absoluut niet zou wensen: onsportief en gemeen spel, kritiek op en agressie tegen scheidsrechters, onderlinge fysieke of verbale agressie tussen spelers, toeschouwers en zelfs teambegeleiders.</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Het moge duidelijk zijn dat onsportief en agressief gedrag van spelers, begeleiders of toeschouwers voor ons op geen enkele manier acceptabel is</a:t>
            </a:r>
            <a:r>
              <a:rPr lang="nl-NL" sz="1600" dirty="0" smtClean="0">
                <a:solidFill>
                  <a:srgbClr val="FFFF00"/>
                </a:solidFill>
                <a:latin typeface="Tahoma" pitchFamily="34" charset="0"/>
                <a:ea typeface="Tahoma" pitchFamily="34" charset="0"/>
                <a:cs typeface="Tahoma" pitchFamily="34" charset="0"/>
              </a:rPr>
              <a:t>.</a:t>
            </a:r>
          </a:p>
          <a:p>
            <a:r>
              <a:rPr lang="nl-NL" sz="1600" dirty="0" smtClean="0">
                <a:solidFill>
                  <a:srgbClr val="FFFF00"/>
                </a:solidFill>
                <a:latin typeface="Tahoma" pitchFamily="34" charset="0"/>
                <a:ea typeface="Tahoma" pitchFamily="34" charset="0"/>
                <a:cs typeface="Tahoma" pitchFamily="34" charset="0"/>
              </a:rPr>
              <a:t>Wie </a:t>
            </a:r>
            <a:r>
              <a:rPr lang="nl-NL" sz="1600" dirty="0" smtClean="0">
                <a:solidFill>
                  <a:srgbClr val="FFFF00"/>
                </a:solidFill>
                <a:latin typeface="Tahoma" pitchFamily="34" charset="0"/>
                <a:ea typeface="Tahoma" pitchFamily="34" charset="0"/>
                <a:cs typeface="Tahoma" pitchFamily="34" charset="0"/>
              </a:rPr>
              <a:t>zich niet kan beheersen kan geen voetballer, trainer, leider of supporter zijn bij </a:t>
            </a:r>
            <a:r>
              <a:rPr lang="nl-NL" sz="1600" dirty="0" err="1" smtClean="0">
                <a:solidFill>
                  <a:srgbClr val="FFFF00"/>
                </a:solidFill>
                <a:latin typeface="Tahoma" pitchFamily="34" charset="0"/>
                <a:ea typeface="Tahoma" pitchFamily="34" charset="0"/>
                <a:cs typeface="Tahoma" pitchFamily="34" charset="0"/>
              </a:rPr>
              <a:t>vv</a:t>
            </a:r>
            <a:r>
              <a:rPr lang="nl-NL" sz="1600" dirty="0" smtClean="0">
                <a:solidFill>
                  <a:srgbClr val="FFFF00"/>
                </a:solidFill>
                <a:latin typeface="Tahoma" pitchFamily="34" charset="0"/>
                <a:ea typeface="Tahoma" pitchFamily="34" charset="0"/>
                <a:cs typeface="Tahoma" pitchFamily="34" charset="0"/>
              </a:rPr>
              <a:t> </a:t>
            </a:r>
            <a:r>
              <a:rPr lang="nl-NL" sz="1600" dirty="0" err="1" smtClean="0">
                <a:solidFill>
                  <a:srgbClr val="FFFF00"/>
                </a:solidFill>
                <a:latin typeface="Tahoma" pitchFamily="34" charset="0"/>
                <a:ea typeface="Tahoma" pitchFamily="34" charset="0"/>
                <a:cs typeface="Tahoma" pitchFamily="34" charset="0"/>
              </a:rPr>
              <a:t>Philippine</a:t>
            </a:r>
            <a:r>
              <a:rPr lang="nl-NL" sz="1600" dirty="0" smtClean="0">
                <a:solidFill>
                  <a:srgbClr val="FFFF00"/>
                </a:solidFill>
                <a:latin typeface="Tahoma" pitchFamily="34" charset="0"/>
                <a:ea typeface="Tahoma" pitchFamily="34" charset="0"/>
                <a:cs typeface="Tahoma" pitchFamily="34" charset="0"/>
              </a:rPr>
              <a:t>.</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Ouders dienen hun kinderen het goede voorbeeld te geven. Voor ouders geldt dus nog meer: gedraag je correct, anders pas je niet bij </a:t>
            </a:r>
            <a:r>
              <a:rPr lang="nl-NL" sz="1600" dirty="0" err="1" smtClean="0">
                <a:solidFill>
                  <a:srgbClr val="FFFF00"/>
                </a:solidFill>
                <a:latin typeface="Tahoma" pitchFamily="34" charset="0"/>
                <a:ea typeface="Tahoma" pitchFamily="34" charset="0"/>
                <a:cs typeface="Tahoma" pitchFamily="34" charset="0"/>
              </a:rPr>
              <a:t>vv</a:t>
            </a:r>
            <a:r>
              <a:rPr lang="nl-NL" sz="1600" dirty="0" smtClean="0">
                <a:solidFill>
                  <a:srgbClr val="FFFF00"/>
                </a:solidFill>
                <a:latin typeface="Tahoma" pitchFamily="34" charset="0"/>
                <a:ea typeface="Tahoma" pitchFamily="34" charset="0"/>
                <a:cs typeface="Tahoma" pitchFamily="34" charset="0"/>
              </a:rPr>
              <a:t> </a:t>
            </a:r>
            <a:r>
              <a:rPr lang="nl-NL" sz="1600" dirty="0" err="1" smtClean="0">
                <a:solidFill>
                  <a:srgbClr val="FFFF00"/>
                </a:solidFill>
                <a:latin typeface="Tahoma" pitchFamily="34" charset="0"/>
                <a:ea typeface="Tahoma" pitchFamily="34" charset="0"/>
                <a:cs typeface="Tahoma" pitchFamily="34" charset="0"/>
              </a:rPr>
              <a:t>Philippine</a:t>
            </a:r>
            <a:r>
              <a:rPr lang="nl-NL" sz="1600" dirty="0" smtClean="0">
                <a:solidFill>
                  <a:srgbClr val="FFFF00"/>
                </a:solidFill>
                <a:latin typeface="Tahoma" pitchFamily="34" charset="0"/>
                <a:ea typeface="Tahoma" pitchFamily="34" charset="0"/>
                <a:cs typeface="Tahoma" pitchFamily="34" charset="0"/>
              </a:rPr>
              <a:t>.</a:t>
            </a:r>
            <a:endParaRPr lang="nl-NL" dirty="0">
              <a:solidFill>
                <a:srgbClr val="FFFF00"/>
              </a:solidFill>
              <a:latin typeface="Tahoma" pitchFamily="34" charset="0"/>
              <a:ea typeface="Tahoma" pitchFamily="34" charset="0"/>
              <a:cs typeface="Tahoma" pitchFamily="34" charset="0"/>
            </a:endParaRPr>
          </a:p>
        </p:txBody>
      </p:sp>
    </p:spTree>
  </p:cSld>
  <p:clrMapOvr>
    <a:masterClrMapping/>
  </p:clrMapOvr>
  <p:transition spd="slow">
    <p:pull dir="l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rot="10800000" flipV="1">
            <a:off x="971600" y="532622"/>
            <a:ext cx="7128792" cy="35702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13. WASSEN WEDSTRIJDKLEDING</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Iedere speler dient zijn tenue en voetbalschoenen keurig te verzorgen. De begeleiding ziet hierop toe.</a:t>
            </a: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De leiders/trainers van alle junioren- en pupillenteams regelen het wassen van de kleding. Meestal wast iedereen zelf z'n voetbalkleding, maar het kan ook bijvoorbeeld door middel van een roulatiesysteem bij ouders, en ook is het mogelijk dat een vaste ouder/verzorger de kleding wast.</a:t>
            </a: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Wanneer de kleding door een ouder wordt gewassen, dan wordt de vuile was in de kleedkamer netjes op een stapel gelegd: shirtjes bij shirtjes (binnenste buiten).</a:t>
            </a: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Kleding met opdruk van een sponsor wordt altijd binnenste buiten gewassen. Zo blijft de bedrukking voor het gehele team het best en lopen alle spelers er met gelijke kleding bij. </a:t>
            </a:r>
          </a:p>
        </p:txBody>
      </p:sp>
      <p:pic>
        <p:nvPicPr>
          <p:cNvPr id="30723" name="Picture 3" descr="C:\Users\Ronny\AppData\Local\Microsoft\Windows\Temporary Internet Files\Content.IE5\X17ENF3E\MC900234289[1].wmf"/>
          <p:cNvPicPr>
            <a:picLocks noChangeAspect="1" noChangeArrowheads="1"/>
          </p:cNvPicPr>
          <p:nvPr/>
        </p:nvPicPr>
        <p:blipFill>
          <a:blip r:embed="rId2" cstate="print"/>
          <a:srcRect/>
          <a:stretch>
            <a:fillRect/>
          </a:stretch>
        </p:blipFill>
        <p:spPr bwMode="auto">
          <a:xfrm>
            <a:off x="5436096" y="4149080"/>
            <a:ext cx="2500265" cy="1828800"/>
          </a:xfrm>
          <a:prstGeom prst="rect">
            <a:avLst/>
          </a:prstGeom>
          <a:noFill/>
        </p:spPr>
      </p:pic>
    </p:spTree>
  </p:cSld>
  <p:clrMapOvr>
    <a:masterClrMapping/>
  </p:clrMapOvr>
  <p:transition spd="slow">
    <p:pull dir="l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2487134" y="1700808"/>
            <a:ext cx="4169731" cy="2123658"/>
          </a:xfrm>
          <a:prstGeom prst="rect">
            <a:avLst/>
          </a:prstGeom>
        </p:spPr>
        <p:txBody>
          <a:bodyPr wrap="square">
            <a:spAutoFit/>
          </a:bodyPr>
          <a:lstStyle/>
          <a:p>
            <a:pPr algn="ctr"/>
            <a:r>
              <a:rPr lang="nl-NL" sz="4400" b="1" u="sng" dirty="0" smtClean="0"/>
              <a:t>WEDSTRIJD ZAKEN ALGEMEEN</a:t>
            </a:r>
            <a:endParaRPr lang="nl-NL" sz="4400" dirty="0"/>
          </a:p>
        </p:txBody>
      </p:sp>
    </p:spTree>
  </p:cSld>
  <p:clrMapOvr>
    <a:masterClrMapping/>
  </p:clrMapOvr>
  <p:transition spd="slow" advClick="0" advTm="25000">
    <p:pull dir="l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140732"/>
            <a:ext cx="184731" cy="73866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nl-NL"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nl-NL"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nl-NL"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endParaRPr kumimoji="0" lang="nl-NL"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Tekstvak 3"/>
          <p:cNvSpPr txBox="1"/>
          <p:nvPr/>
        </p:nvSpPr>
        <p:spPr>
          <a:xfrm>
            <a:off x="971600" y="548680"/>
            <a:ext cx="7200800" cy="5570756"/>
          </a:xfrm>
          <a:prstGeom prst="rect">
            <a:avLst/>
          </a:prstGeom>
          <a:noFill/>
        </p:spPr>
        <p:txBody>
          <a:bodyPr wrap="square" rtlCol="0">
            <a:spAutoFit/>
          </a:bodyPr>
          <a:lstStyle/>
          <a:p>
            <a:pPr lvl="0" fontAlgn="base">
              <a:spcBef>
                <a:spcPct val="0"/>
              </a:spcBef>
              <a:spcAft>
                <a:spcPct val="0"/>
              </a:spcAft>
            </a:pPr>
            <a:r>
              <a:rPr lang="nl-NL" b="1" dirty="0" smtClean="0">
                <a:latin typeface="Calibri" pitchFamily="34" charset="0"/>
                <a:ea typeface="Times New Roman" pitchFamily="18" charset="0"/>
                <a:cs typeface="Times New Roman" pitchFamily="18" charset="0"/>
              </a:rPr>
              <a:t>1. WEDSTRIJDPROGRAMMA</a:t>
            </a:r>
            <a:endParaRPr lang="nl-NL" dirty="0" smtClean="0">
              <a:latin typeface="Arial" pitchFamily="34" charset="0"/>
              <a:ea typeface="Times New Roman" pitchFamily="18" charset="0"/>
              <a:cs typeface="Arial" pitchFamily="34" charset="0"/>
            </a:endParaRPr>
          </a:p>
          <a:p>
            <a:pPr lvl="0" eaLnBrk="0" fontAlgn="base" hangingPunct="0">
              <a:spcBef>
                <a:spcPct val="0"/>
              </a:spcBef>
              <a:spcAft>
                <a:spcPct val="0"/>
              </a:spcAft>
            </a:pPr>
            <a:r>
              <a:rPr lang="nl-NL" dirty="0" smtClean="0">
                <a:latin typeface="Arial" pitchFamily="34" charset="0"/>
                <a:ea typeface="Times New Roman" pitchFamily="18" charset="0"/>
                <a:cs typeface="Arial" pitchFamily="34" charset="0"/>
              </a:rPr>
              <a:t/>
            </a:r>
            <a:br>
              <a:rPr lang="nl-NL" dirty="0" smtClean="0">
                <a:latin typeface="Arial" pitchFamily="34" charset="0"/>
                <a:ea typeface="Times New Roman" pitchFamily="18" charset="0"/>
                <a:cs typeface="Arial" pitchFamily="34" charset="0"/>
              </a:rPr>
            </a:br>
            <a:r>
              <a:rPr lang="nl-NL" sz="1600" dirty="0" smtClean="0">
                <a:solidFill>
                  <a:srgbClr val="FFFF00"/>
                </a:solidFill>
                <a:latin typeface="Tahoma" pitchFamily="34" charset="0"/>
                <a:ea typeface="Tahoma" pitchFamily="34" charset="0"/>
                <a:cs typeface="Tahoma" pitchFamily="34" charset="0"/>
              </a:rPr>
              <a:t>De jeugd van </a:t>
            </a:r>
            <a:r>
              <a:rPr lang="nl-NL" sz="1600" dirty="0" err="1" smtClean="0">
                <a:solidFill>
                  <a:srgbClr val="FFFF00"/>
                </a:solidFill>
                <a:latin typeface="Tahoma" pitchFamily="34" charset="0"/>
                <a:ea typeface="Tahoma" pitchFamily="34" charset="0"/>
                <a:cs typeface="Tahoma" pitchFamily="34" charset="0"/>
              </a:rPr>
              <a:t>vv</a:t>
            </a:r>
            <a:r>
              <a:rPr lang="nl-NL" sz="1600" dirty="0" smtClean="0">
                <a:solidFill>
                  <a:srgbClr val="FFFF00"/>
                </a:solidFill>
                <a:latin typeface="Tahoma" pitchFamily="34" charset="0"/>
                <a:ea typeface="Tahoma" pitchFamily="34" charset="0"/>
                <a:cs typeface="Tahoma" pitchFamily="34" charset="0"/>
              </a:rPr>
              <a:t> </a:t>
            </a:r>
            <a:r>
              <a:rPr lang="nl-NL" sz="1600" dirty="0" err="1" smtClean="0">
                <a:solidFill>
                  <a:srgbClr val="FFFF00"/>
                </a:solidFill>
                <a:latin typeface="Tahoma" pitchFamily="34" charset="0"/>
                <a:ea typeface="Tahoma" pitchFamily="34" charset="0"/>
                <a:cs typeface="Tahoma" pitchFamily="34" charset="0"/>
              </a:rPr>
              <a:t>Philippine</a:t>
            </a:r>
            <a:r>
              <a:rPr lang="nl-NL" sz="1600" dirty="0" smtClean="0">
                <a:solidFill>
                  <a:srgbClr val="FFFF00"/>
                </a:solidFill>
                <a:latin typeface="Tahoma" pitchFamily="34" charset="0"/>
                <a:ea typeface="Tahoma" pitchFamily="34" charset="0"/>
                <a:cs typeface="Tahoma" pitchFamily="34" charset="0"/>
              </a:rPr>
              <a:t> speelt op zaterdag in het district Zuid 1. Het voetbalseizoen loopt van augustus tot mei. Van kerstmis tot medio januari is er een winterstop.</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Dagelijks wordt het wedstrijdprogramma op de website </a:t>
            </a:r>
            <a:r>
              <a:rPr lang="nl-NL" sz="1600" dirty="0" smtClean="0">
                <a:solidFill>
                  <a:srgbClr val="FFFF00"/>
                </a:solidFill>
                <a:latin typeface="Tahoma" pitchFamily="34" charset="0"/>
                <a:ea typeface="Tahoma" pitchFamily="34" charset="0"/>
                <a:cs typeface="Tahoma" pitchFamily="34" charset="0"/>
                <a:hlinkClick r:id="rId2"/>
              </a:rPr>
              <a:t>http://www.vvphilippine.nl/weekprogramma/</a:t>
            </a:r>
            <a:r>
              <a:rPr lang="nl-NL" sz="1600" dirty="0" smtClean="0">
                <a:solidFill>
                  <a:srgbClr val="FFFF00"/>
                </a:solidFill>
                <a:latin typeface="Tahoma" pitchFamily="34" charset="0"/>
                <a:ea typeface="Tahoma" pitchFamily="34" charset="0"/>
                <a:cs typeface="Tahoma" pitchFamily="34" charset="0"/>
              </a:rPr>
              <a:t> gepubliceerd. </a:t>
            </a:r>
          </a:p>
          <a:p>
            <a:pPr lvl="0" eaLnBrk="0" fontAlgn="base" hangingPunct="0">
              <a:spcBef>
                <a:spcPct val="0"/>
              </a:spcBef>
              <a:spcAft>
                <a:spcPct val="0"/>
              </a:spcAft>
            </a:pPr>
            <a:r>
              <a:rPr lang="nl-NL" sz="1600" dirty="0" smtClean="0">
                <a:solidFill>
                  <a:srgbClr val="FFFF00"/>
                </a:solidFill>
                <a:latin typeface="Tahoma" pitchFamily="34" charset="0"/>
                <a:ea typeface="Tahoma" pitchFamily="34" charset="0"/>
                <a:cs typeface="Tahoma" pitchFamily="34" charset="0"/>
              </a:rPr>
              <a:t>Dit programma is rechtstreeks afkomstig uit de KNVB site/ </a:t>
            </a:r>
            <a:r>
              <a:rPr lang="nl-NL" sz="1600" dirty="0" err="1" smtClean="0">
                <a:solidFill>
                  <a:srgbClr val="FFFF00"/>
                </a:solidFill>
                <a:latin typeface="Tahoma" pitchFamily="34" charset="0"/>
                <a:ea typeface="Tahoma" pitchFamily="34" charset="0"/>
                <a:cs typeface="Tahoma" pitchFamily="34" charset="0"/>
              </a:rPr>
              <a:t>voetbal.nl</a:t>
            </a:r>
            <a:r>
              <a:rPr lang="nl-NL" sz="1600" dirty="0" smtClean="0">
                <a:solidFill>
                  <a:srgbClr val="FFFF00"/>
                </a:solidFill>
                <a:latin typeface="Tahoma" pitchFamily="34" charset="0"/>
                <a:ea typeface="Tahoma" pitchFamily="34" charset="0"/>
                <a:cs typeface="Tahoma" pitchFamily="34" charset="0"/>
              </a:rPr>
              <a:t>.</a:t>
            </a:r>
          </a:p>
          <a:p>
            <a:pPr lvl="0" eaLnBrk="0" fontAlgn="base" hangingPunct="0">
              <a:spcBef>
                <a:spcPct val="0"/>
              </a:spcBef>
              <a:spcAft>
                <a:spcPct val="0"/>
              </a:spcAft>
            </a:pPr>
            <a:r>
              <a:rPr lang="nl-NL" sz="1600" dirty="0" smtClean="0">
                <a:solidFill>
                  <a:srgbClr val="FFFF00"/>
                </a:solidFill>
                <a:latin typeface="Tahoma" pitchFamily="34" charset="0"/>
                <a:ea typeface="Tahoma" pitchFamily="34" charset="0"/>
                <a:cs typeface="Tahoma" pitchFamily="34" charset="0"/>
              </a:rPr>
              <a:t>De KNVB kan ten allen tijde het programma aanpassen,houdt dit extra in de gaten.</a:t>
            </a:r>
            <a:r>
              <a:rPr lang="nl-NL" sz="1600" dirty="0" smtClean="0">
                <a:solidFill>
                  <a:srgbClr val="FFFF00"/>
                </a:solidFill>
                <a:latin typeface="Tahoma" pitchFamily="34" charset="0"/>
                <a:ea typeface="Tahoma" pitchFamily="34" charset="0"/>
                <a:cs typeface="Tahoma" pitchFamily="34" charset="0"/>
              </a:rPr>
              <a:t> </a:t>
            </a:r>
            <a:endParaRPr lang="nl-NL" sz="1600" dirty="0" smtClean="0">
              <a:solidFill>
                <a:srgbClr val="FFFF00"/>
              </a:solidFill>
              <a:latin typeface="Tahoma" pitchFamily="34" charset="0"/>
              <a:ea typeface="Tahoma" pitchFamily="34" charset="0"/>
              <a:cs typeface="Tahoma" pitchFamily="34" charset="0"/>
            </a:endParaRPr>
          </a:p>
          <a:p>
            <a:pPr lvl="0" eaLnBrk="0" fontAlgn="base" hangingPunct="0">
              <a:spcBef>
                <a:spcPct val="0"/>
              </a:spcBef>
              <a:spcAft>
                <a:spcPct val="0"/>
              </a:spcAft>
            </a:pPr>
            <a:r>
              <a:rPr lang="nl-NL" sz="1600" dirty="0" smtClean="0">
                <a:solidFill>
                  <a:srgbClr val="FFFF00"/>
                </a:solidFill>
                <a:latin typeface="Tahoma" pitchFamily="34" charset="0"/>
                <a:ea typeface="Tahoma" pitchFamily="34" charset="0"/>
                <a:cs typeface="Tahoma" pitchFamily="34" charset="0"/>
              </a:rPr>
              <a:t>Dit programma is dus heel actueel</a:t>
            </a:r>
            <a:r>
              <a:rPr lang="nl-NL" sz="1600" dirty="0" smtClean="0">
                <a:solidFill>
                  <a:srgbClr val="FFFF00"/>
                </a:solidFill>
                <a:latin typeface="Tahoma" pitchFamily="34" charset="0"/>
                <a:ea typeface="Tahoma" pitchFamily="34" charset="0"/>
                <a:cs typeface="Tahoma" pitchFamily="34" charset="0"/>
              </a:rPr>
              <a:t>.</a:t>
            </a:r>
          </a:p>
          <a:p>
            <a:pPr lvl="0" eaLnBrk="0" fontAlgn="base" hangingPunct="0">
              <a:spcBef>
                <a:spcPct val="0"/>
              </a:spcBef>
              <a:spcAft>
                <a:spcPct val="0"/>
              </a:spcAft>
            </a:pPr>
            <a:r>
              <a:rPr lang="nl-NL" sz="1600" dirty="0" smtClean="0">
                <a:solidFill>
                  <a:srgbClr val="FFFF00"/>
                </a:solidFill>
                <a:latin typeface="Tahoma" pitchFamily="34" charset="0"/>
                <a:ea typeface="Tahoma" pitchFamily="34" charset="0"/>
                <a:cs typeface="Tahoma" pitchFamily="34" charset="0"/>
              </a:rPr>
              <a:t>Eventuele oefenwedstrijden dien je zelf te regelen,en bij een thuis wedstrijd dient dan de wedstrijdsecretaris(</a:t>
            </a:r>
            <a:r>
              <a:rPr lang="nl-NL" sz="1600" dirty="0" err="1" smtClean="0">
                <a:solidFill>
                  <a:srgbClr val="FFFF00"/>
                </a:solidFill>
                <a:latin typeface="Tahoma" pitchFamily="34" charset="0"/>
                <a:ea typeface="Tahoma" pitchFamily="34" charset="0"/>
                <a:cs typeface="Tahoma" pitchFamily="34" charset="0"/>
              </a:rPr>
              <a:t>resse</a:t>
            </a:r>
            <a:r>
              <a:rPr lang="nl-NL" sz="1600" dirty="0" smtClean="0">
                <a:solidFill>
                  <a:srgbClr val="FFFF00"/>
                </a:solidFill>
                <a:latin typeface="Tahoma" pitchFamily="34" charset="0"/>
                <a:ea typeface="Tahoma" pitchFamily="34" charset="0"/>
                <a:cs typeface="Tahoma" pitchFamily="34" charset="0"/>
              </a:rPr>
              <a:t>) ingelicht te worden.</a:t>
            </a:r>
            <a:r>
              <a:rPr lang="nl-NL" sz="1600" dirty="0" smtClean="0">
                <a:solidFill>
                  <a:srgbClr val="FFFF00"/>
                </a:solidFill>
                <a:latin typeface="Tahoma" pitchFamily="34" charset="0"/>
                <a:ea typeface="Tahoma" pitchFamily="34" charset="0"/>
                <a:cs typeface="Tahoma" pitchFamily="34" charset="0"/>
              </a:rPr>
              <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Wijzigingen in het wedstrijdprogramma op het laatste moment worden via de teampagina en/of de leider/trainer bekend gemaakt. Zij zorgen er op hun beurt voor dat de spelers worden geïnformeerd.</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Bij thuiswedstrijden vind je het veld en de kleedkamer die je moet gebruiken op het bord aan de kleedkamers. De kleedkamer is een halfuur voor en na de wedstrijd voor het team gereserveerd.</a:t>
            </a:r>
            <a:endParaRPr lang="nl-NL" sz="1600" dirty="0">
              <a:solidFill>
                <a:srgbClr val="FFFF00"/>
              </a:solidFill>
              <a:latin typeface="Tahoma" pitchFamily="34" charset="0"/>
              <a:ea typeface="Tahoma" pitchFamily="34" charset="0"/>
              <a:cs typeface="Tahoma" pitchFamily="34" charset="0"/>
            </a:endParaRPr>
          </a:p>
        </p:txBody>
      </p:sp>
    </p:spTree>
  </p:cSld>
  <p:clrMapOvr>
    <a:masterClrMapping/>
  </p:clrMapOvr>
  <p:transition spd="slow" advTm="15000">
    <p:pull dir="l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971600" y="548680"/>
            <a:ext cx="7200800" cy="5324535"/>
          </a:xfrm>
          <a:prstGeom prst="rect">
            <a:avLst/>
          </a:prstGeom>
          <a:noFill/>
        </p:spPr>
        <p:txBody>
          <a:bodyPr wrap="square" rtlCol="0">
            <a:spAutoFit/>
          </a:bodyPr>
          <a:lstStyle/>
          <a:p>
            <a:pPr lvl="0" fontAlgn="base">
              <a:spcBef>
                <a:spcPct val="0"/>
              </a:spcBef>
              <a:spcAft>
                <a:spcPct val="0"/>
              </a:spcAft>
            </a:pPr>
            <a:r>
              <a:rPr lang="nl-NL" b="1" dirty="0" smtClean="0">
                <a:latin typeface="Calibri" pitchFamily="34" charset="0"/>
                <a:ea typeface="Times New Roman" pitchFamily="18" charset="0"/>
                <a:cs typeface="Times New Roman" pitchFamily="18" charset="0"/>
              </a:rPr>
              <a:t>2. VERZAMELEN</a:t>
            </a:r>
          </a:p>
          <a:p>
            <a:pPr lvl="0" fontAlgn="base">
              <a:spcBef>
                <a:spcPct val="0"/>
              </a:spcBef>
              <a:spcAft>
                <a:spcPct val="0"/>
              </a:spcAft>
            </a:pPr>
            <a:r>
              <a:rPr lang="nl-NL" dirty="0" smtClean="0">
                <a:latin typeface="Calibri" pitchFamily="34" charset="0"/>
                <a:ea typeface="Times New Roman" pitchFamily="18" charset="0"/>
                <a:cs typeface="Times New Roman" pitchFamily="18" charset="0"/>
              </a:rPr>
              <a:t/>
            </a:r>
            <a:br>
              <a:rPr lang="nl-NL" dirty="0" smtClean="0">
                <a:latin typeface="Calibri" pitchFamily="34" charset="0"/>
                <a:ea typeface="Times New Roman" pitchFamily="18" charset="0"/>
                <a:cs typeface="Times New Roman" pitchFamily="18" charset="0"/>
              </a:rPr>
            </a:br>
            <a:r>
              <a:rPr lang="nl-NL" sz="1600" dirty="0" smtClean="0">
                <a:solidFill>
                  <a:srgbClr val="FFFF00"/>
                </a:solidFill>
                <a:latin typeface="Tahoma" pitchFamily="34" charset="0"/>
                <a:ea typeface="Tahoma" pitchFamily="34" charset="0"/>
                <a:cs typeface="Tahoma" pitchFamily="34" charset="0"/>
              </a:rPr>
              <a:t>Zowel bij thuis- als uitwedstrijden wordt altijd op sportpark ‘t Bermpje in </a:t>
            </a:r>
            <a:r>
              <a:rPr lang="nl-NL" sz="1600" dirty="0" err="1" smtClean="0">
                <a:solidFill>
                  <a:srgbClr val="FFFF00"/>
                </a:solidFill>
                <a:latin typeface="Tahoma" pitchFamily="34" charset="0"/>
                <a:ea typeface="Tahoma" pitchFamily="34" charset="0"/>
                <a:cs typeface="Tahoma" pitchFamily="34" charset="0"/>
              </a:rPr>
              <a:t>Philippine</a:t>
            </a:r>
            <a:r>
              <a:rPr lang="nl-NL" sz="1600" dirty="0" smtClean="0">
                <a:solidFill>
                  <a:srgbClr val="FFFF00"/>
                </a:solidFill>
                <a:latin typeface="Tahoma" pitchFamily="34" charset="0"/>
                <a:ea typeface="Tahoma" pitchFamily="34" charset="0"/>
                <a:cs typeface="Tahoma" pitchFamily="34" charset="0"/>
              </a:rPr>
              <a:t> verzameld.</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a:r>
            <a:br>
              <a:rPr lang="nl-NL" sz="1600" dirty="0" smtClean="0">
                <a:solidFill>
                  <a:srgbClr val="FFFF00"/>
                </a:solidFill>
                <a:latin typeface="Tahoma" pitchFamily="34" charset="0"/>
                <a:ea typeface="Tahoma" pitchFamily="34" charset="0"/>
                <a:cs typeface="Tahoma" pitchFamily="34" charset="0"/>
              </a:rPr>
            </a:br>
            <a:endParaRPr lang="nl-NL" sz="1600" dirty="0" smtClean="0">
              <a:solidFill>
                <a:srgbClr val="FFFF00"/>
              </a:solidFill>
              <a:latin typeface="Tahoma" pitchFamily="34" charset="0"/>
              <a:ea typeface="Tahoma" pitchFamily="34" charset="0"/>
              <a:cs typeface="Tahoma" pitchFamily="34" charset="0"/>
            </a:endParaRPr>
          </a:p>
          <a:p>
            <a:pPr lvl="0" eaLnBrk="0" fontAlgn="base" hangingPunct="0">
              <a:spcBef>
                <a:spcPct val="0"/>
              </a:spcBef>
              <a:spcAft>
                <a:spcPct val="0"/>
              </a:spcAft>
            </a:pPr>
            <a:r>
              <a:rPr lang="nl-NL" sz="1600" dirty="0" smtClean="0">
                <a:solidFill>
                  <a:srgbClr val="FFFF00"/>
                </a:solidFill>
                <a:latin typeface="Tahoma" pitchFamily="34" charset="0"/>
                <a:ea typeface="Tahoma" pitchFamily="34" charset="0"/>
                <a:cs typeface="Tahoma" pitchFamily="34" charset="0"/>
              </a:rPr>
              <a:t>Redenen:</a:t>
            </a:r>
          </a:p>
          <a:p>
            <a:pPr lvl="0" eaLnBrk="0" fontAlgn="base" hangingPunct="0">
              <a:spcBef>
                <a:spcPct val="0"/>
              </a:spcBef>
              <a:spcAft>
                <a:spcPct val="0"/>
              </a:spcAft>
            </a:pPr>
            <a:endParaRPr lang="nl-NL" sz="1600" dirty="0" smtClean="0">
              <a:solidFill>
                <a:srgbClr val="FFFF00"/>
              </a:solidFill>
              <a:latin typeface="Tahoma" pitchFamily="34" charset="0"/>
              <a:ea typeface="Tahoma" pitchFamily="34" charset="0"/>
              <a:cs typeface="Tahoma" pitchFamily="34" charset="0"/>
            </a:endParaRPr>
          </a:p>
          <a:p>
            <a:pPr lvl="0" eaLnBrk="0" fontAlgn="base" hangingPunct="0">
              <a:spcBef>
                <a:spcPct val="0"/>
              </a:spcBef>
              <a:spcAft>
                <a:spcPct val="0"/>
              </a:spcAft>
              <a:buFontTx/>
              <a:buChar char="•"/>
            </a:pPr>
            <a:r>
              <a:rPr lang="nl-NL" sz="1600" dirty="0" smtClean="0">
                <a:solidFill>
                  <a:srgbClr val="FFFF00"/>
                </a:solidFill>
                <a:latin typeface="Tahoma" pitchFamily="34" charset="0"/>
                <a:ea typeface="Tahoma" pitchFamily="34" charset="0"/>
                <a:cs typeface="Tahoma" pitchFamily="34" charset="0"/>
              </a:rPr>
              <a:t>Elke speler is verzekerd volgens de </a:t>
            </a:r>
            <a:r>
              <a:rPr lang="nl-NL" sz="1600" dirty="0" err="1" smtClean="0">
                <a:solidFill>
                  <a:srgbClr val="FFFF00"/>
                </a:solidFill>
                <a:latin typeface="Tahoma" pitchFamily="34" charset="0"/>
                <a:ea typeface="Tahoma" pitchFamily="34" charset="0"/>
                <a:cs typeface="Tahoma" pitchFamily="34" charset="0"/>
              </a:rPr>
              <a:t>KNVB-normen</a:t>
            </a:r>
            <a:r>
              <a:rPr lang="nl-NL" sz="1600" dirty="0" smtClean="0">
                <a:solidFill>
                  <a:srgbClr val="FFFF00"/>
                </a:solidFill>
                <a:latin typeface="Tahoma" pitchFamily="34" charset="0"/>
                <a:ea typeface="Tahoma" pitchFamily="34" charset="0"/>
                <a:cs typeface="Tahoma" pitchFamily="34" charset="0"/>
              </a:rPr>
              <a:t>. De reis moet gaan naar en van het sportpark en wordt gemaakt ten behoeve van een wedstrijd/training. De reis moet volgens de kortste route vanaf het sportpak en in colonne worden gemaakt.</a:t>
            </a:r>
          </a:p>
          <a:p>
            <a:pPr lvl="0" eaLnBrk="0" fontAlgn="base" hangingPunct="0">
              <a:spcBef>
                <a:spcPct val="0"/>
              </a:spcBef>
              <a:spcAft>
                <a:spcPct val="0"/>
              </a:spcAft>
              <a:buFontTx/>
              <a:buChar char="•"/>
            </a:pPr>
            <a:endParaRPr lang="nl-NL" sz="1600" dirty="0" smtClean="0">
              <a:solidFill>
                <a:srgbClr val="FFFF00"/>
              </a:solidFill>
              <a:latin typeface="Tahoma" pitchFamily="34" charset="0"/>
              <a:ea typeface="Tahoma" pitchFamily="34" charset="0"/>
              <a:cs typeface="Tahoma" pitchFamily="34" charset="0"/>
            </a:endParaRPr>
          </a:p>
          <a:p>
            <a:pPr lvl="0" eaLnBrk="0" fontAlgn="base" hangingPunct="0">
              <a:spcBef>
                <a:spcPct val="0"/>
              </a:spcBef>
              <a:spcAft>
                <a:spcPct val="0"/>
              </a:spcAft>
              <a:buFontTx/>
              <a:buChar char="•"/>
            </a:pPr>
            <a:r>
              <a:rPr lang="nl-NL" sz="1600" dirty="0" smtClean="0">
                <a:solidFill>
                  <a:srgbClr val="FFFF00"/>
                </a:solidFill>
                <a:latin typeface="Tahoma" pitchFamily="34" charset="0"/>
                <a:ea typeface="Tahoma" pitchFamily="34" charset="0"/>
                <a:cs typeface="Tahoma" pitchFamily="34" charset="0"/>
              </a:rPr>
              <a:t>Bij de </a:t>
            </a:r>
            <a:r>
              <a:rPr lang="nl-NL" sz="1600" dirty="0" err="1" smtClean="0">
                <a:solidFill>
                  <a:srgbClr val="FFFF00"/>
                </a:solidFill>
                <a:latin typeface="Tahoma" pitchFamily="34" charset="0"/>
                <a:ea typeface="Tahoma" pitchFamily="34" charset="0"/>
                <a:cs typeface="Tahoma" pitchFamily="34" charset="0"/>
              </a:rPr>
              <a:t>vv</a:t>
            </a:r>
            <a:r>
              <a:rPr lang="nl-NL" sz="1600" dirty="0" smtClean="0">
                <a:solidFill>
                  <a:srgbClr val="FFFF00"/>
                </a:solidFill>
                <a:latin typeface="Tahoma" pitchFamily="34" charset="0"/>
                <a:ea typeface="Tahoma" pitchFamily="34" charset="0"/>
                <a:cs typeface="Tahoma" pitchFamily="34" charset="0"/>
              </a:rPr>
              <a:t> </a:t>
            </a:r>
            <a:r>
              <a:rPr lang="nl-NL" sz="1600" dirty="0" err="1" smtClean="0">
                <a:solidFill>
                  <a:srgbClr val="FFFF00"/>
                </a:solidFill>
                <a:latin typeface="Tahoma" pitchFamily="34" charset="0"/>
                <a:ea typeface="Tahoma" pitchFamily="34" charset="0"/>
                <a:cs typeface="Tahoma" pitchFamily="34" charset="0"/>
              </a:rPr>
              <a:t>Philippine</a:t>
            </a:r>
            <a:r>
              <a:rPr lang="nl-NL" sz="1600" dirty="0" smtClean="0">
                <a:solidFill>
                  <a:srgbClr val="FFFF00"/>
                </a:solidFill>
                <a:latin typeface="Tahoma" pitchFamily="34" charset="0"/>
                <a:ea typeface="Tahoma" pitchFamily="34" charset="0"/>
                <a:cs typeface="Tahoma" pitchFamily="34" charset="0"/>
              </a:rPr>
              <a:t> is actuele informatie voorhanden (afgelasting/tijdswijziging, e.d.).</a:t>
            </a:r>
          </a:p>
          <a:p>
            <a:pPr lvl="0" eaLnBrk="0" fontAlgn="base" hangingPunct="0">
              <a:spcBef>
                <a:spcPct val="0"/>
              </a:spcBef>
              <a:spcAft>
                <a:spcPct val="0"/>
              </a:spcAft>
              <a:buFontTx/>
              <a:buChar char="•"/>
            </a:pPr>
            <a:endParaRPr lang="nl-NL" sz="1600" dirty="0" smtClean="0">
              <a:solidFill>
                <a:srgbClr val="FFFF00"/>
              </a:solidFill>
              <a:latin typeface="Tahoma" pitchFamily="34" charset="0"/>
              <a:ea typeface="Tahoma" pitchFamily="34" charset="0"/>
              <a:cs typeface="Tahoma" pitchFamily="34" charset="0"/>
            </a:endParaRPr>
          </a:p>
          <a:p>
            <a:pPr lvl="0" eaLnBrk="0" fontAlgn="base" hangingPunct="0">
              <a:spcBef>
                <a:spcPct val="0"/>
              </a:spcBef>
              <a:spcAft>
                <a:spcPct val="0"/>
              </a:spcAft>
              <a:buFontTx/>
              <a:buChar char="•"/>
            </a:pPr>
            <a:r>
              <a:rPr lang="nl-NL" sz="1600" dirty="0" smtClean="0">
                <a:solidFill>
                  <a:srgbClr val="FFFF00"/>
                </a:solidFill>
                <a:latin typeface="Tahoma" pitchFamily="34" charset="0"/>
                <a:ea typeface="Tahoma" pitchFamily="34" charset="0"/>
                <a:cs typeface="Tahoma" pitchFamily="34" charset="0"/>
              </a:rPr>
              <a:t>Verzamelen en terugkeren bij </a:t>
            </a:r>
            <a:r>
              <a:rPr lang="nl-NL" sz="1600" dirty="0" err="1" smtClean="0">
                <a:solidFill>
                  <a:srgbClr val="FFFF00"/>
                </a:solidFill>
                <a:latin typeface="Tahoma" pitchFamily="34" charset="0"/>
                <a:ea typeface="Tahoma" pitchFamily="34" charset="0"/>
                <a:cs typeface="Tahoma" pitchFamily="34" charset="0"/>
              </a:rPr>
              <a:t>vv</a:t>
            </a:r>
            <a:r>
              <a:rPr lang="nl-NL" sz="1600" dirty="0" smtClean="0">
                <a:solidFill>
                  <a:srgbClr val="FFFF00"/>
                </a:solidFill>
                <a:latin typeface="Tahoma" pitchFamily="34" charset="0"/>
                <a:ea typeface="Tahoma" pitchFamily="34" charset="0"/>
                <a:cs typeface="Tahoma" pitchFamily="34" charset="0"/>
              </a:rPr>
              <a:t> </a:t>
            </a:r>
            <a:r>
              <a:rPr lang="nl-NL" sz="1600" dirty="0" err="1" smtClean="0">
                <a:solidFill>
                  <a:srgbClr val="FFFF00"/>
                </a:solidFill>
                <a:latin typeface="Tahoma" pitchFamily="34" charset="0"/>
                <a:ea typeface="Tahoma" pitchFamily="34" charset="0"/>
                <a:cs typeface="Tahoma" pitchFamily="34" charset="0"/>
              </a:rPr>
              <a:t>Philippine</a:t>
            </a:r>
            <a:r>
              <a:rPr lang="nl-NL" sz="1600" dirty="0" smtClean="0">
                <a:solidFill>
                  <a:srgbClr val="FFFF00"/>
                </a:solidFill>
                <a:latin typeface="Tahoma" pitchFamily="34" charset="0"/>
                <a:ea typeface="Tahoma" pitchFamily="34" charset="0"/>
                <a:cs typeface="Tahoma" pitchFamily="34" charset="0"/>
              </a:rPr>
              <a:t> is niet alleen noodzakelijk vanwege de KNVB- verzekering, maar versterkt ook de clubband. Zowel voor als na de reis zijn de spelers bij de vereniging. Als er elders wordt teruggekomen, gaan de spelers vaak direct naar huis, zonder bij </a:t>
            </a:r>
            <a:r>
              <a:rPr lang="nl-NL" sz="1600" dirty="0" err="1" smtClean="0">
                <a:solidFill>
                  <a:srgbClr val="FFFF00"/>
                </a:solidFill>
                <a:latin typeface="Tahoma" pitchFamily="34" charset="0"/>
                <a:ea typeface="Tahoma" pitchFamily="34" charset="0"/>
                <a:cs typeface="Tahoma" pitchFamily="34" charset="0"/>
              </a:rPr>
              <a:t>vv</a:t>
            </a:r>
            <a:r>
              <a:rPr lang="nl-NL" sz="1600" dirty="0" smtClean="0">
                <a:solidFill>
                  <a:srgbClr val="FFFF00"/>
                </a:solidFill>
                <a:latin typeface="Tahoma" pitchFamily="34" charset="0"/>
                <a:ea typeface="Tahoma" pitchFamily="34" charset="0"/>
                <a:cs typeface="Tahoma" pitchFamily="34" charset="0"/>
              </a:rPr>
              <a:t> </a:t>
            </a:r>
            <a:r>
              <a:rPr lang="nl-NL" sz="1600" dirty="0" err="1" smtClean="0">
                <a:solidFill>
                  <a:srgbClr val="FFFF00"/>
                </a:solidFill>
                <a:latin typeface="Tahoma" pitchFamily="34" charset="0"/>
                <a:ea typeface="Tahoma" pitchFamily="34" charset="0"/>
                <a:cs typeface="Tahoma" pitchFamily="34" charset="0"/>
              </a:rPr>
              <a:t>Philippine</a:t>
            </a:r>
            <a:r>
              <a:rPr lang="nl-NL" sz="1600" dirty="0" smtClean="0">
                <a:solidFill>
                  <a:srgbClr val="FFFF00"/>
                </a:solidFill>
                <a:latin typeface="Tahoma" pitchFamily="34" charset="0"/>
                <a:ea typeface="Tahoma" pitchFamily="34" charset="0"/>
                <a:cs typeface="Tahoma" pitchFamily="34" charset="0"/>
              </a:rPr>
              <a:t> te komen. </a:t>
            </a:r>
          </a:p>
        </p:txBody>
      </p:sp>
    </p:spTree>
  </p:cSld>
  <p:clrMapOvr>
    <a:masterClrMapping/>
  </p:clrMapOvr>
  <p:transition spd="slow" advClick="0" advTm="25000">
    <p:pull dir="l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ChangeArrowheads="1"/>
          </p:cNvSpPr>
          <p:nvPr/>
        </p:nvSpPr>
        <p:spPr bwMode="auto">
          <a:xfrm>
            <a:off x="971600" y="598535"/>
            <a:ext cx="7200800" cy="37394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nl-NL" b="1" dirty="0" smtClean="0">
                <a:latin typeface="Calibri" pitchFamily="34" charset="0"/>
                <a:ea typeface="Times New Roman" pitchFamily="18" charset="0"/>
                <a:cs typeface="Calibri" pitchFamily="34" charset="0"/>
              </a:rPr>
              <a:t>3</a:t>
            </a:r>
            <a:r>
              <a:rPr kumimoji="0" lang="nl-NL"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OP TIJD KOMEN</a:t>
            </a:r>
          </a:p>
          <a:p>
            <a:pPr marL="0" marR="0" lvl="0" indent="0" algn="l" defTabSz="914400" rtl="0" eaLnBrk="1" fontAlgn="base" latinLnBrk="0" hangingPunct="1">
              <a:lnSpc>
                <a:spcPct val="100000"/>
              </a:lnSpc>
              <a:spcBef>
                <a:spcPct val="0"/>
              </a:spcBef>
              <a:spcAft>
                <a:spcPct val="0"/>
              </a:spcAft>
              <a:buClrTx/>
              <a:buSzTx/>
              <a:buFontTx/>
              <a:buNone/>
              <a:tabLst/>
            </a:pPr>
            <a:r>
              <a:rPr kumimoji="0" lang="nl-NL" sz="11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r>
            <a:br>
              <a:rPr kumimoji="0" lang="nl-NL" sz="1100" b="0"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rPr>
              <a:t>De leider/trainer bepaalt zowel voor thuis- als uitwedstrijden de verzameltijd. Houdt rekening met bruggen en mogelijke omleidingen.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nl-NL" sz="1600" dirty="0" smtClean="0">
                <a:solidFill>
                  <a:srgbClr val="FFFF00"/>
                </a:solidFill>
                <a:latin typeface="Tahoma" pitchFamily="34" charset="0"/>
                <a:ea typeface="Times New Roman" pitchFamily="18" charset="0"/>
                <a:cs typeface="Tahoma" pitchFamily="34" charset="0"/>
              </a:rPr>
              <a:t>Geef dit op tijd door de week door,een mailtje naar de ouders werkt het beste,de kinderen vergeten vaak de juiste tijden. </a:t>
            </a:r>
          </a:p>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rPr>
              <a:t/>
            </a:r>
            <a:br>
              <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rPr>
              <a:t>Men dient op de verzameltijd aanwezig te zijn. Indien een</a:t>
            </a:r>
            <a:r>
              <a:rPr kumimoji="0" lang="nl-NL" sz="1600" b="0" i="0" u="none" strike="noStrike" cap="none" normalizeH="0" dirty="0" smtClean="0">
                <a:ln>
                  <a:noFill/>
                </a:ln>
                <a:solidFill>
                  <a:srgbClr val="FFFF00"/>
                </a:solidFill>
                <a:effectLst/>
                <a:latin typeface="Tahoma" pitchFamily="34" charset="0"/>
                <a:ea typeface="Times New Roman" pitchFamily="18" charset="0"/>
                <a:cs typeface="Tahoma" pitchFamily="34" charset="0"/>
              </a:rPr>
              <a:t> speler</a:t>
            </a:r>
            <a:r>
              <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rPr>
              <a:t> te laat is, zonder geldige reden, kan een hij/zij door de leider of coach worden bestraft (bijvoorbeeld een extra wisselbeurt).</a:t>
            </a:r>
          </a:p>
          <a:p>
            <a:pPr marL="0" marR="0" lvl="0" indent="0" algn="l" defTabSz="914400" rtl="0" eaLnBrk="1" fontAlgn="base" latinLnBrk="0" hangingPunct="1">
              <a:lnSpc>
                <a:spcPct val="100000"/>
              </a:lnSpc>
              <a:spcBef>
                <a:spcPct val="0"/>
              </a:spcBef>
              <a:spcAft>
                <a:spcPct val="0"/>
              </a:spcAft>
              <a:buClrTx/>
              <a:buSzTx/>
              <a:buFontTx/>
              <a:buNone/>
              <a:tabLst/>
            </a:pPr>
            <a:r>
              <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rPr>
              <a:t>Mocht hij/zij meerdere keren te laat of niet komen, dan dient de leider/trainer dit door te geven aan het betreffende afdelingsbestuur.</a:t>
            </a:r>
            <a:br>
              <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imes New Roman" pitchFamily="18" charset="0"/>
                <a:cs typeface="Tahoma" pitchFamily="34" charset="0"/>
              </a:rPr>
              <a:t>Gaat een wedstrijd niet door, dan krijg je dit te horen volgens de gemaakte afspraken in het team.</a:t>
            </a:r>
            <a:endParaRPr kumimoji="0" lang="nl-NL" sz="1600" b="0" i="0" u="none" strike="noStrike" cap="none" normalizeH="0" baseline="0" dirty="0" smtClean="0">
              <a:ln>
                <a:noFill/>
              </a:ln>
              <a:solidFill>
                <a:srgbClr val="FFFF00"/>
              </a:solidFill>
              <a:effectLst/>
              <a:latin typeface="Arial" pitchFamily="34" charset="0"/>
              <a:cs typeface="Arial" pitchFamily="34" charset="0"/>
            </a:endParaRPr>
          </a:p>
        </p:txBody>
      </p:sp>
      <p:sp>
        <p:nvSpPr>
          <p:cNvPr id="1029" name="AutoShape 5" descr="data:image/jpeg;base64,/9j/4AAQSkZJRgABAQAAAQABAAD/2wCEAAkGBhQSERQUExQUFRQTFRUYGRUUFxYXGhwcFxgVGBwXGBgeHCceGhojGRUWJDAgIycpLC0sGB40NTAqNiYrLCoBCQoKDgwOGg8PGTUiHiQuKSo1NSw0LC41KSwpKiw1LCwpLiwsKSwsKSwsLCwsLCkpKSwsKSkpKSksKSwpLCwsKf/AABEIAHgAeAMBIgACEQEDEQH/xAAbAAABBQEBAAAAAAAAAAAAAAAAAQMEBQYHAv/EADoQAAEDAgQDBgMFBwUAAAAAAAEAAgMEEQUSITEGQVEiMmFxgZETocEUQlJi0QcjM1NysfAVFqLh8f/EABoBAQADAAMAAAAAAAAAAAAAAAABBAUCAwb/xAAoEQACAgIBAwIGAwAAAAAAAAAAAQIRAwQSITFBUXEFE2GBkbEUIqH/2gAMAwEAAhEDEQA/AO4oQkQAhKkQAhCZrKkRsc8mwaCSelhe6Ag4txAyAhoDpJHbRs1Kq31OJy6sjggaf5l3u9swCs8AobM+K8fvZe0SdwD3Wegt63PNWqEmU+BizdRLSv8AyuiLfmHrz/vCenNq2kc1v86AmRnmW2zAe61qSRgIIIBB3BQgaoq1kzGyRuD2PFw5puCnlksKiFHiD6dukFU0yxt5Nkb32jzFitagBKkSoAQhCAEiVCAEiE1PUhm+/RAUmNY6+nqGZjaG3asATr97roQdvBO49MJMkTSMr3NLyNgwWd89PdJiEAmIL2ts29r679eqbbGBtyUJMmy3ZiEewPyNlJWcnlawXcQPMq2wipzxg2NhoCQRcdR4KSCamp6lrNynVnaqtAkLZLscT97Y+IO1lII/GBzxxzw6zUsgka22rhs5vq0lTcS4qY2nbLE5rjI0FgO2pA11Fu0bbjW/RDoRa4UGqwiOUgubfKQdyNiTr11J91DT8Er6mlo5HOjaXgBxAuBe1/C+qfUWmrQ7TY9P0UpCAQhCAEIQgEVVU951+qtVErMLZL3s1uYBsD52QFBVYuxpsLvd0br81V1ldUCWFr7QRzuLWkjW/ifH05rYtpoadpcGtaBzAuT4DmSqPEoftX8YD4bSHNj6EG4c53XwGnmp9iPcSI0sTtM1TKNyBm18z2R7qZ/r0x7sLWj80lz7Nb9VnsR4mgg7LRnI5NsAPoqCq45qD/DaxvmLqrk28UHTZ0yzwh3Z0VuMyc2M9HH6hE+IxStyzRm3XvAeII1C5XBx/V79hwBIsWEbGxVzhv7Q2uNp4yz8zdR7bqI7mJuro4Laxt03XuX+I0boQ11NKHh7g0MOupO3+WO/RS6bEbHLK0xv53vb3XmnLJMssTgbElrhY6kWuR1tcep6q8gkbO3LI0ZhuOXm07q2nfUs9PA043H1VlTuJaLqujwPIf3byG82O1HpzCtGNsLdEJFQhCgAhCEAJEJmsfZp8dEBXVsuZ1+Tdv1WC4p4qufhxk5b5SWgm59Nh4q94txP4UWVps5+npzKydFQMe0vLsoBA1I/Df5u9rrN3M7v5UPuVss3fFHnDKBkgs9wb2282jQ7769E3FaN7SbHI6+hGtjyP1UvC6Fs7nZH9hjrE/ev0ynY+atoOEKf77TKesjif+Is0eyo4tPJlSb6V59TohhlNehT1+KNkjyBttb6uB5uOgsPxKBRYWJH2Olg4jbcC4BvpYmysuJePaWjmFNJEXgNBdkDCGX2GU+HTbRNFkVTEKii7UdyHsNwQQL6A63208dFzz6WRPnfKvsMutK+T6kHC8YfTyjKSM5PZAOU21seTfBdKwvEWysEjD/0ei5lTNbI8NzakEgAFzj5NHLxNgtDwvVfClyXNnaOBto4EjSynRzzhSl2f7GvOUaT7HTqebM2/unVXUElneasVuGgCEIQAhCEAih4g7b1U1QsQG3kgOY8Z1d6sM5NYB76/ooMVI69rEHxFt9lJ4toy6ucbkABjtDvYbeSfkrszg48rfI3Xm9hKWVuT8ma43JuXqc6/aBiNqoMgvE6nHwzI0lr3HncgjQG9vMroXC/FZMEH2oGJ8jBle+2STlfPs15tfKbHpdRce/ZpHVVD5jK5gfYlrWg62sSHE21t0V1VuZBGyMAER/DDQ4gAZMuUkkWB7N/mt+NRia0YX0iYL9oPD8LphPC8PdM6z4gS5xNu8wDXp2fZWXB/CtbFG9gf9lilc1x0D5tBY5R3Y7i2pudBotDhuI0xqAxkkb5j8R1w5r3nOQXXeABa40A8fTSTztjY57tGsaXE+DRc/ILkiJV0owFRgQpZ3sZezg19ySXG+hzO3OoKkUjspB5g3VRgeLSVDjM9zib8ztZxNh0VxWSGSVr7uGUEWLr3vzOnJedzpfOk78mZJJTZ0+gkuGny+auVR4WyzGDwb/YK8XpF2L6BCEKSQQhCARR61l2+Skry5txbqgObceUha6OYbHsO/uPr7qvjpbRZibOvbLpt/fmt3jGFiWN8TtiP/CuZVkUlO/4bmuJzAXFu7+LU7LF38PGXNK7KeSPGdvs/wDC1ouIix3wpSGtJDWS8hp3Hcs21idNddta3j3C5J6W0bHODZBZouTYXzPI3JJt6eakxUgkic4kBrdLHnfp4qTBjcrRu14/NcH3CYNxKKWUsw2lFUcx4U4dmkqmCIOY+NwcXkEZLcz+nNdl4jli+zSNmJyvaW2HecTsG+N/RUlTj9QT2Wxx9Tq4/NRHUj3tM0j85bp2jt3dhsBqF35N6NNY+rOqeyu0UQ8EwezHBtm2aXW+ny3U3AKV0szGcrgnyGqrJZzmAAJzXuRy6DrquicI4GYmZ5P4jwN/utGwVDWwvNNNr6spYovJNGkoo9R7qxTFNHYX6p9eiNUEIQgBCEIBEIQgGqmnzDxWdxnBGTjK8WcNncwtQqKvmdLOI2aBved9P86eK4ySkqaIcVJUzBYjgc0ItbMwX7TRv/UqxstjryXXX4eRsb/JQKjBmO70TT5tBWZk+Gxk7g6KktXzFnM63EzK4uLSzla+bYnW/juvdDTTy9mNrnNJ1BuGevJdFjwGIHSFt/6VYQ0B6WHt8lMfh39uUpfgj+K5Stv8GY4e4PbCQ+Qh8nL8Lf1K19PTcyoVW50Lg7QsOhvy8f8AOV+itmPuAeq0McI41xii1DHGCqIqVCF2HMEIQgBCEIAQhCAbmaS0gGxI0Ki4Xh/wm66ucbuPVKhATUIQgBIlQgG54Q5padiouFUz2NLXm4B7I6Dz5pUICahCEAIQhAf/2Q=="/>
          <p:cNvSpPr>
            <a:spLocks noChangeAspect="1" noChangeArrowheads="1"/>
          </p:cNvSpPr>
          <p:nvPr/>
        </p:nvSpPr>
        <p:spPr bwMode="auto">
          <a:xfrm>
            <a:off x="63500" y="-558800"/>
            <a:ext cx="1143000" cy="1143000"/>
          </a:xfrm>
          <a:prstGeom prst="rect">
            <a:avLst/>
          </a:prstGeom>
          <a:noFill/>
        </p:spPr>
        <p:txBody>
          <a:bodyPr vert="horz" wrap="square" lIns="91440" tIns="45720" rIns="91440" bIns="45720" numCol="1" anchor="t" anchorCtr="0" compatLnSpc="1">
            <a:prstTxWarp prst="textNoShape">
              <a:avLst/>
            </a:prstTxWarp>
          </a:bodyPr>
          <a:lstStyle/>
          <a:p>
            <a:endParaRPr lang="nl-NL"/>
          </a:p>
        </p:txBody>
      </p:sp>
      <p:sp>
        <p:nvSpPr>
          <p:cNvPr id="1031" name="AutoShape 7" descr="data:image/jpeg;base64,/9j/4AAQSkZJRgABAQAAAQABAAD/2wCEAAkGBhQSERQUExQUFRQTFRUYGRUUFxYXGhwcFxgVGBwXGBgeHCceGhojGRUWJDAgIycpLC0sGB40NTAqNiYrLCoBCQoKDgwOGg8PGTUiHiQuKSo1NSw0LC41KSwpKiw1LCwpLiwsKSwsKSwsLCwsLCkpKSwsKSkpKSksKSwpLCwsKf/AABEIAHgAeAMBIgACEQEDEQH/xAAbAAABBQEBAAAAAAAAAAAAAAAAAQMEBQYHAv/EADoQAAEDAgQDBgMFBwUAAAAAAAEAAgMEEQUSITEGQVEiMmFxgZETocEUQlJi0QcjM1NysfAVFqLh8f/EABoBAQADAAMAAAAAAAAAAAAAAAABBAUCAwb/xAAoEQACAgIBAwIGAwAAAAAAAAAAAQIRAwQSITFBUXEFE2GBkbEUIqH/2gAMAwEAAhEDEQA/AO4oQkQAhKkQAhCZrKkRsc8mwaCSelhe6Ag4txAyAhoDpJHbRs1Kq31OJy6sjggaf5l3u9swCs8AobM+K8fvZe0SdwD3Wegt63PNWqEmU+BizdRLSv8AyuiLfmHrz/vCenNq2kc1v86AmRnmW2zAe61qSRgIIIBB3BQgaoq1kzGyRuD2PFw5puCnlksKiFHiD6dukFU0yxt5Nkb32jzFitagBKkSoAQhCAEiVCAEiE1PUhm+/RAUmNY6+nqGZjaG3asATr97roQdvBO49MJMkTSMr3NLyNgwWd89PdJiEAmIL2ts29r679eqbbGBtyUJMmy3ZiEewPyNlJWcnlawXcQPMq2wipzxg2NhoCQRcdR4KSCamp6lrNynVnaqtAkLZLscT97Y+IO1lII/GBzxxzw6zUsgka22rhs5vq0lTcS4qY2nbLE5rjI0FgO2pA11Fu0bbjW/RDoRa4UGqwiOUgubfKQdyNiTr11J91DT8Er6mlo5HOjaXgBxAuBe1/C+qfUWmrQ7TY9P0UpCAQhCAEIQgEVVU951+qtVErMLZL3s1uYBsD52QFBVYuxpsLvd0br81V1ldUCWFr7QRzuLWkjW/ifH05rYtpoadpcGtaBzAuT4DmSqPEoftX8YD4bSHNj6EG4c53XwGnmp9iPcSI0sTtM1TKNyBm18z2R7qZ/r0x7sLWj80lz7Nb9VnsR4mgg7LRnI5NsAPoqCq45qD/DaxvmLqrk28UHTZ0yzwh3Z0VuMyc2M9HH6hE+IxStyzRm3XvAeII1C5XBx/V79hwBIsWEbGxVzhv7Q2uNp4yz8zdR7bqI7mJuro4Laxt03XuX+I0boQ11NKHh7g0MOupO3+WO/RS6bEbHLK0xv53vb3XmnLJMssTgbElrhY6kWuR1tcep6q8gkbO3LI0ZhuOXm07q2nfUs9PA043H1VlTuJaLqujwPIf3byG82O1HpzCtGNsLdEJFQhCgAhCEAJEJmsfZp8dEBXVsuZ1+Tdv1WC4p4qufhxk5b5SWgm59Nh4q94txP4UWVps5+npzKydFQMe0vLsoBA1I/Df5u9rrN3M7v5UPuVss3fFHnDKBkgs9wb2282jQ7769E3FaN7SbHI6+hGtjyP1UvC6Fs7nZH9hjrE/ev0ynY+atoOEKf77TKesjif+Is0eyo4tPJlSb6V59TohhlNehT1+KNkjyBttb6uB5uOgsPxKBRYWJH2Olg4jbcC4BvpYmysuJePaWjmFNJEXgNBdkDCGX2GU+HTbRNFkVTEKii7UdyHsNwQQL6A63208dFzz6WRPnfKvsMutK+T6kHC8YfTyjKSM5PZAOU21seTfBdKwvEWysEjD/0ei5lTNbI8NzakEgAFzj5NHLxNgtDwvVfClyXNnaOBto4EjSynRzzhSl2f7GvOUaT7HTqebM2/unVXUElneasVuGgCEIQAhCEAih4g7b1U1QsQG3kgOY8Z1d6sM5NYB76/ooMVI69rEHxFt9lJ4toy6ucbkABjtDvYbeSfkrszg48rfI3Xm9hKWVuT8ma43JuXqc6/aBiNqoMgvE6nHwzI0lr3HncgjQG9vMroXC/FZMEH2oGJ8jBle+2STlfPs15tfKbHpdRce/ZpHVVD5jK5gfYlrWg62sSHE21t0V1VuZBGyMAER/DDQ4gAZMuUkkWB7N/mt+NRia0YX0iYL9oPD8LphPC8PdM6z4gS5xNu8wDXp2fZWXB/CtbFG9gf9lilc1x0D5tBY5R3Y7i2pudBotDhuI0xqAxkkb5j8R1w5r3nOQXXeABa40A8fTSTztjY57tGsaXE+DRc/ILkiJV0owFRgQpZ3sZezg19ySXG+hzO3OoKkUjspB5g3VRgeLSVDjM9zib8ztZxNh0VxWSGSVr7uGUEWLr3vzOnJedzpfOk78mZJJTZ0+gkuGny+auVR4WyzGDwb/YK8XpF2L6BCEKSQQhCARR61l2+Skry5txbqgObceUha6OYbHsO/uPr7qvjpbRZibOvbLpt/fmt3jGFiWN8TtiP/CuZVkUlO/4bmuJzAXFu7+LU7LF38PGXNK7KeSPGdvs/wDC1ouIix3wpSGtJDWS8hp3Hcs21idNddta3j3C5J6W0bHODZBZouTYXzPI3JJt6eakxUgkic4kBrdLHnfp4qTBjcrRu14/NcH3CYNxKKWUsw2lFUcx4U4dmkqmCIOY+NwcXkEZLcz+nNdl4jli+zSNmJyvaW2HecTsG+N/RUlTj9QT2Wxx9Tq4/NRHUj3tM0j85bp2jt3dhsBqF35N6NNY+rOqeyu0UQ8EwezHBtm2aXW+ny3U3AKV0szGcrgnyGqrJZzmAAJzXuRy6DrquicI4GYmZ5P4jwN/utGwVDWwvNNNr6spYovJNGkoo9R7qxTFNHYX6p9eiNUEIQgBCEIBEIQgGqmnzDxWdxnBGTjK8WcNncwtQqKvmdLOI2aBved9P86eK4ySkqaIcVJUzBYjgc0ItbMwX7TRv/UqxstjryXXX4eRsb/JQKjBmO70TT5tBWZk+Gxk7g6KktXzFnM63EzK4uLSzla+bYnW/juvdDTTy9mNrnNJ1BuGevJdFjwGIHSFt/6VYQ0B6WHt8lMfh39uUpfgj+K5Stv8GY4e4PbCQ+Qh8nL8Lf1K19PTcyoVW50Lg7QsOhvy8f8AOV+itmPuAeq0McI41xii1DHGCqIqVCF2HMEIQgBCEIAQhCAbmaS0gGxI0Ki4Xh/wm66ucbuPVKhATUIQgBIlQgG54Q5padiouFUz2NLXm4B7I6Dz5pUICahCEAIQhAf/2Q=="/>
          <p:cNvSpPr>
            <a:spLocks noChangeAspect="1" noChangeArrowheads="1"/>
          </p:cNvSpPr>
          <p:nvPr/>
        </p:nvSpPr>
        <p:spPr bwMode="auto">
          <a:xfrm>
            <a:off x="63500" y="-558800"/>
            <a:ext cx="1143000" cy="1143000"/>
          </a:xfrm>
          <a:prstGeom prst="rect">
            <a:avLst/>
          </a:prstGeom>
          <a:noFill/>
        </p:spPr>
        <p:txBody>
          <a:bodyPr vert="horz" wrap="square" lIns="91440" tIns="45720" rIns="91440" bIns="45720" numCol="1" anchor="t" anchorCtr="0" compatLnSpc="1">
            <a:prstTxWarp prst="textNoShape">
              <a:avLst/>
            </a:prstTxWarp>
          </a:bodyPr>
          <a:lstStyle/>
          <a:p>
            <a:endParaRPr lang="nl-NL"/>
          </a:p>
        </p:txBody>
      </p:sp>
      <p:pic>
        <p:nvPicPr>
          <p:cNvPr id="1032" name="Picture 8" descr="C:\Users\Ronny\AppData\Local\Microsoft\Windows\Temporary Internet Files\Content.IE5\LMR52D8U\MC900326886[1].wmf"/>
          <p:cNvPicPr>
            <a:picLocks noChangeAspect="1" noChangeArrowheads="1"/>
          </p:cNvPicPr>
          <p:nvPr/>
        </p:nvPicPr>
        <p:blipFill>
          <a:blip r:embed="rId2" cstate="print"/>
          <a:srcRect/>
          <a:stretch>
            <a:fillRect/>
          </a:stretch>
        </p:blipFill>
        <p:spPr bwMode="auto">
          <a:xfrm>
            <a:off x="6732240" y="4869160"/>
            <a:ext cx="1548718" cy="1440160"/>
          </a:xfrm>
          <a:prstGeom prst="rect">
            <a:avLst/>
          </a:prstGeom>
          <a:noFill/>
        </p:spPr>
      </p:pic>
    </p:spTree>
  </p:cSld>
  <p:clrMapOvr>
    <a:masterClrMapping/>
  </p:clrMapOvr>
  <p:transition spd="slow">
    <p:pull dir="l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971600" y="548680"/>
            <a:ext cx="7200800" cy="1908215"/>
          </a:xfrm>
          <a:prstGeom prst="rect">
            <a:avLst/>
          </a:prstGeom>
          <a:noFill/>
        </p:spPr>
        <p:txBody>
          <a:bodyPr wrap="square" rtlCol="0">
            <a:spAutoFit/>
          </a:bodyPr>
          <a:lstStyle/>
          <a:p>
            <a:r>
              <a:rPr lang="nl-NL" b="1" dirty="0" smtClean="0">
                <a:latin typeface="Calibri" pitchFamily="34" charset="0"/>
                <a:cs typeface="Calibri" pitchFamily="34" charset="0"/>
              </a:rPr>
              <a:t>4</a:t>
            </a:r>
            <a:r>
              <a:rPr lang="nl-NL" b="1" dirty="0" smtClean="0">
                <a:latin typeface="Calibri" pitchFamily="34" charset="0"/>
                <a:cs typeface="Calibri" pitchFamily="34" charset="0"/>
              </a:rPr>
              <a:t>. </a:t>
            </a:r>
            <a:r>
              <a:rPr lang="nl-NL" b="1" dirty="0" smtClean="0">
                <a:latin typeface="Calibri" pitchFamily="34" charset="0"/>
                <a:cs typeface="Calibri" pitchFamily="34" charset="0"/>
              </a:rPr>
              <a:t>GEEN VOETBALTASSEN IN DE </a:t>
            </a:r>
            <a:r>
              <a:rPr lang="nl-NL" b="1" dirty="0" smtClean="0">
                <a:latin typeface="Calibri" pitchFamily="34" charset="0"/>
                <a:cs typeface="Calibri" pitchFamily="34" charset="0"/>
              </a:rPr>
              <a:t>KANTINE</a:t>
            </a:r>
          </a:p>
          <a:p>
            <a:r>
              <a:rPr lang="nl-NL" dirty="0" smtClean="0"/>
              <a:t/>
            </a:r>
            <a:br>
              <a:rPr lang="nl-NL" dirty="0" smtClean="0"/>
            </a:br>
            <a:r>
              <a:rPr lang="nl-NL" sz="1600" dirty="0" smtClean="0">
                <a:solidFill>
                  <a:srgbClr val="FFFF00"/>
                </a:solidFill>
                <a:latin typeface="Tahoma" pitchFamily="34" charset="0"/>
                <a:ea typeface="Tahoma" pitchFamily="34" charset="0"/>
                <a:cs typeface="Tahoma" pitchFamily="34" charset="0"/>
              </a:rPr>
              <a:t>Houdt </a:t>
            </a:r>
            <a:r>
              <a:rPr lang="nl-NL" sz="1600" dirty="0" smtClean="0">
                <a:solidFill>
                  <a:srgbClr val="FFFF00"/>
                </a:solidFill>
                <a:latin typeface="Tahoma" pitchFamily="34" charset="0"/>
                <a:ea typeface="Tahoma" pitchFamily="34" charset="0"/>
                <a:cs typeface="Tahoma" pitchFamily="34" charset="0"/>
              </a:rPr>
              <a:t>de kantine schoon en plaats de tassen voor en na de wedstrijd (en training) in de daarvoor bestemde rekken</a:t>
            </a:r>
            <a:r>
              <a:rPr lang="nl-NL" sz="1600" dirty="0" smtClean="0">
                <a:solidFill>
                  <a:srgbClr val="FFFF00"/>
                </a:solidFill>
                <a:latin typeface="Tahoma" pitchFamily="34" charset="0"/>
                <a:ea typeface="Tahoma" pitchFamily="34" charset="0"/>
                <a:cs typeface="Tahoma" pitchFamily="34" charset="0"/>
              </a:rPr>
              <a:t>.</a:t>
            </a:r>
          </a:p>
          <a:p>
            <a:r>
              <a:rPr lang="nl-NL" sz="1600" dirty="0" smtClean="0">
                <a:solidFill>
                  <a:srgbClr val="FFFF00"/>
                </a:solidFill>
                <a:latin typeface="Tahoma" pitchFamily="34" charset="0"/>
                <a:ea typeface="Tahoma" pitchFamily="34" charset="0"/>
                <a:cs typeface="Tahoma" pitchFamily="34" charset="0"/>
              </a:rPr>
              <a:t>Zet </a:t>
            </a:r>
            <a:r>
              <a:rPr lang="nl-NL" sz="1600" dirty="0" smtClean="0">
                <a:solidFill>
                  <a:srgbClr val="FFFF00"/>
                </a:solidFill>
                <a:latin typeface="Tahoma" pitchFamily="34" charset="0"/>
                <a:ea typeface="Tahoma" pitchFamily="34" charset="0"/>
                <a:cs typeface="Tahoma" pitchFamily="34" charset="0"/>
              </a:rPr>
              <a:t>ze dus ook niet voor de ingang van de kantine</a:t>
            </a:r>
            <a:r>
              <a:rPr lang="nl-NL" sz="1600" dirty="0" smtClean="0">
                <a:solidFill>
                  <a:srgbClr val="FFFF00"/>
                </a:solidFill>
                <a:latin typeface="Tahoma" pitchFamily="34" charset="0"/>
                <a:ea typeface="Tahoma" pitchFamily="34" charset="0"/>
                <a:cs typeface="Tahoma" pitchFamily="34" charset="0"/>
              </a:rPr>
              <a:t>!</a:t>
            </a:r>
          </a:p>
          <a:p>
            <a:r>
              <a:rPr lang="nl-NL" sz="1600" dirty="0" smtClean="0">
                <a:solidFill>
                  <a:srgbClr val="FFFF00"/>
                </a:solidFill>
                <a:latin typeface="Tahoma" pitchFamily="34" charset="0"/>
                <a:ea typeface="Tahoma" pitchFamily="34" charset="0"/>
                <a:cs typeface="Tahoma" pitchFamily="34" charset="0"/>
              </a:rPr>
              <a:t>Uiteraard </a:t>
            </a:r>
            <a:r>
              <a:rPr lang="nl-NL" sz="1600" dirty="0" smtClean="0">
                <a:solidFill>
                  <a:srgbClr val="FFFF00"/>
                </a:solidFill>
                <a:latin typeface="Tahoma" pitchFamily="34" charset="0"/>
                <a:ea typeface="Tahoma" pitchFamily="34" charset="0"/>
                <a:cs typeface="Tahoma" pitchFamily="34" charset="0"/>
              </a:rPr>
              <a:t>is het verboden om met voetbalschoenen in de kantine te komen!</a:t>
            </a:r>
            <a:r>
              <a:rPr lang="nl-NL" dirty="0" smtClean="0"/>
              <a:t/>
            </a:r>
            <a:br>
              <a:rPr lang="nl-NL" dirty="0" smtClean="0"/>
            </a:br>
            <a:endParaRPr lang="nl-NL" dirty="0"/>
          </a:p>
        </p:txBody>
      </p:sp>
      <p:sp>
        <p:nvSpPr>
          <p:cNvPr id="3" name="Tekstvak 2"/>
          <p:cNvSpPr txBox="1"/>
          <p:nvPr/>
        </p:nvSpPr>
        <p:spPr>
          <a:xfrm>
            <a:off x="971600" y="2492896"/>
            <a:ext cx="7200800" cy="2862322"/>
          </a:xfrm>
          <a:prstGeom prst="rect">
            <a:avLst/>
          </a:prstGeom>
          <a:noFill/>
        </p:spPr>
        <p:txBody>
          <a:bodyPr wrap="square" rtlCol="0">
            <a:spAutoFit/>
          </a:bodyPr>
          <a:lstStyle/>
          <a:p>
            <a:r>
              <a:rPr lang="nl-NL" b="1" dirty="0" smtClean="0">
                <a:latin typeface="Calibri" pitchFamily="34" charset="0"/>
                <a:ea typeface="Tahoma" pitchFamily="34" charset="0"/>
                <a:cs typeface="Calibri" pitchFamily="34" charset="0"/>
              </a:rPr>
              <a:t>5. VERVOER </a:t>
            </a:r>
          </a:p>
          <a:p>
            <a:r>
              <a:rPr lang="nl-NL" dirty="0" smtClean="0"/>
              <a:t/>
            </a:r>
            <a:br>
              <a:rPr lang="nl-NL" dirty="0" smtClean="0"/>
            </a:br>
            <a:r>
              <a:rPr lang="nl-NL" sz="1600" dirty="0" smtClean="0">
                <a:solidFill>
                  <a:srgbClr val="FFFF00"/>
                </a:solidFill>
                <a:latin typeface="Tahoma" pitchFamily="34" charset="0"/>
                <a:ea typeface="Tahoma" pitchFamily="34" charset="0"/>
                <a:cs typeface="Tahoma" pitchFamily="34" charset="0"/>
              </a:rPr>
              <a:t>Het voetballen in competitieverband brengt met zich mee dat er ook wedstrijden in andere plaatsen gespeeld moeten worden. Vaak zijn dit plaatsen in de omgeving van </a:t>
            </a:r>
            <a:r>
              <a:rPr lang="nl-NL" sz="1600" dirty="0" err="1" smtClean="0">
                <a:solidFill>
                  <a:srgbClr val="FFFF00"/>
                </a:solidFill>
                <a:latin typeface="Tahoma" pitchFamily="34" charset="0"/>
                <a:ea typeface="Tahoma" pitchFamily="34" charset="0"/>
                <a:cs typeface="Tahoma" pitchFamily="34" charset="0"/>
              </a:rPr>
              <a:t>Philippine</a:t>
            </a:r>
            <a:r>
              <a:rPr lang="nl-NL" sz="1600" dirty="0" smtClean="0">
                <a:solidFill>
                  <a:srgbClr val="FFFF00"/>
                </a:solidFill>
                <a:latin typeface="Tahoma" pitchFamily="34" charset="0"/>
                <a:ea typeface="Tahoma" pitchFamily="34" charset="0"/>
                <a:cs typeface="Tahoma" pitchFamily="34" charset="0"/>
              </a:rPr>
              <a:t>,maar het komt voor dat er grotere afstanden afgelegd moeten worden.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De leider/trainer van het team regelt het vervoer bij uitwedstrijden of toernooien. Het bestuur adviseert de begeleiding een rijschema te maken, waarin vermeld is wie (welke ouders) op welke wedstrijddag voor vervoer moeten zorgen. Eventueel kan worden opgenomen dat de speler/ouders zelf voor vervanging moeten zorgen in geval van verhindering.</a:t>
            </a:r>
            <a:endParaRPr lang="nl-NL" dirty="0">
              <a:solidFill>
                <a:srgbClr val="FFFF00"/>
              </a:solidFill>
              <a:latin typeface="Tahoma" pitchFamily="34" charset="0"/>
              <a:ea typeface="Tahoma" pitchFamily="34" charset="0"/>
              <a:cs typeface="Tahoma" pitchFamily="34" charset="0"/>
            </a:endParaRPr>
          </a:p>
        </p:txBody>
      </p:sp>
    </p:spTree>
  </p:cSld>
  <p:clrMapOvr>
    <a:masterClrMapping/>
  </p:clrMapOvr>
  <p:transition spd="slow">
    <p:pull dir="l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971600" y="566390"/>
            <a:ext cx="7272808" cy="33855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nl-NL" b="1" dirty="0" smtClean="0">
                <a:latin typeface="Calibri" pitchFamily="34" charset="0"/>
                <a:ea typeface="Times New Roman" pitchFamily="18" charset="0"/>
                <a:cs typeface="Calibri" pitchFamily="34" charset="0"/>
              </a:rPr>
              <a:t>6</a:t>
            </a:r>
            <a:r>
              <a:rPr kumimoji="0" lang="nl-NL"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HET TENUE</a:t>
            </a:r>
          </a:p>
          <a:p>
            <a:pPr marL="0" marR="0" lvl="0" indent="0" algn="l" defTabSz="914400" rtl="0" eaLnBrk="1" fontAlgn="base" latinLnBrk="0" hangingPunct="1">
              <a:lnSpc>
                <a:spcPct val="100000"/>
              </a:lnSpc>
              <a:spcBef>
                <a:spcPct val="0"/>
              </a:spcBef>
              <a:spcAft>
                <a:spcPct val="0"/>
              </a:spcAft>
              <a:buClrTx/>
              <a:buSzTx/>
              <a:buFontTx/>
              <a:buNone/>
              <a:tabLst/>
            </a:pPr>
            <a:r>
              <a:rPr lang="nl-NL" b="1" dirty="0" smtClean="0">
                <a:latin typeface="Calibri" pitchFamily="34" charset="0"/>
                <a:ea typeface="Times New Roman" pitchFamily="18" charset="0"/>
                <a:cs typeface="Calibri" pitchFamily="34" charset="0"/>
              </a:rPr>
              <a:t>6</a:t>
            </a:r>
            <a:r>
              <a:rPr kumimoji="0" lang="nl-NL"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.1. Kleding spelers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nl-NL"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Bij </a:t>
            </a:r>
            <a:r>
              <a:rPr kumimoji="0" lang="nl-NL" sz="1600" b="0" i="0" u="none" strike="noStrike" cap="none" normalizeH="0" baseline="0" dirty="0" err="1" smtClean="0">
                <a:ln>
                  <a:noFill/>
                </a:ln>
                <a:solidFill>
                  <a:srgbClr val="FFFF00"/>
                </a:solidFill>
                <a:effectLst/>
                <a:latin typeface="Tahoma" pitchFamily="34" charset="0"/>
                <a:ea typeface="Tahoma" pitchFamily="34" charset="0"/>
                <a:cs typeface="Tahoma" pitchFamily="34" charset="0"/>
              </a:rPr>
              <a:t>vv</a:t>
            </a: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 </a:t>
            </a:r>
            <a:r>
              <a:rPr kumimoji="0" lang="nl-NL" sz="1600" b="0" i="0" u="none" strike="noStrike" cap="none" normalizeH="0" baseline="0" dirty="0" err="1" smtClean="0">
                <a:ln>
                  <a:noFill/>
                </a:ln>
                <a:solidFill>
                  <a:srgbClr val="FFFF00"/>
                </a:solidFill>
                <a:effectLst/>
                <a:latin typeface="Tahoma" pitchFamily="34" charset="0"/>
                <a:ea typeface="Tahoma" pitchFamily="34" charset="0"/>
                <a:cs typeface="Tahoma" pitchFamily="34" charset="0"/>
              </a:rPr>
              <a:t>Philippine</a:t>
            </a: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 staan we op het standpunt dat spelers en begeleiding, tijdens wedstrijden, correct gekleed gaan. Zij zijn het visitekaartje van de club. Dat houdt in dat je de voorgeschreven kleding van </a:t>
            </a:r>
            <a:r>
              <a:rPr kumimoji="0" lang="nl-NL" sz="1600" b="0" i="0" u="none" strike="noStrike" cap="none" normalizeH="0" baseline="0" dirty="0" err="1" smtClean="0">
                <a:ln>
                  <a:noFill/>
                </a:ln>
                <a:solidFill>
                  <a:srgbClr val="FFFF00"/>
                </a:solidFill>
                <a:effectLst/>
                <a:latin typeface="Tahoma" pitchFamily="34" charset="0"/>
                <a:ea typeface="Tahoma" pitchFamily="34" charset="0"/>
                <a:cs typeface="Tahoma" pitchFamily="34" charset="0"/>
              </a:rPr>
              <a:t>vv</a:t>
            </a: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 </a:t>
            </a:r>
            <a:r>
              <a:rPr kumimoji="0" lang="nl-NL" sz="1600" b="0" i="0" u="none" strike="noStrike" cap="none" normalizeH="0" baseline="0" dirty="0" err="1" smtClean="0">
                <a:ln>
                  <a:noFill/>
                </a:ln>
                <a:solidFill>
                  <a:srgbClr val="FFFF00"/>
                </a:solidFill>
                <a:effectLst/>
                <a:latin typeface="Tahoma" pitchFamily="34" charset="0"/>
                <a:ea typeface="Tahoma" pitchFamily="34" charset="0"/>
                <a:cs typeface="Tahoma" pitchFamily="34" charset="0"/>
              </a:rPr>
              <a:t>Philippine</a:t>
            </a: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 draagt. </a:t>
            </a: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Als er gesponsorde kleding is draag je de sponsorkleding.</a:t>
            </a: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Sponsorkleding mag alleen op de wedstrijddagen gedragen worden.</a:t>
            </a:r>
            <a:b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Indien spelers en/of leiders kleding of andere spullen van de club in bruikleen krijgen, dient hier zorgvuldig mee te worden omgegaan. Bij verlies of beschadiging kunnen kosten in rekening gebracht worden.</a:t>
            </a:r>
            <a:b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b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Sponsorkleding blijft eigendom van de vereniging.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600" b="0" i="0" u="none" strike="noStrike" cap="none" normalizeH="0" baseline="0" dirty="0" smtClean="0">
                <a:ln>
                  <a:noFill/>
                </a:ln>
                <a:solidFill>
                  <a:srgbClr val="FFFF00"/>
                </a:solidFill>
                <a:effectLst/>
                <a:latin typeface="Tahoma" pitchFamily="34" charset="0"/>
                <a:ea typeface="Tahoma" pitchFamily="34" charset="0"/>
                <a:cs typeface="Tahoma" pitchFamily="34" charset="0"/>
              </a:rPr>
              <a:t>Bij het betreden van het veld dienen de spelers hun trainingsjas te dragen. </a:t>
            </a:r>
          </a:p>
        </p:txBody>
      </p:sp>
    </p:spTree>
  </p:cSld>
  <p:clrMapOvr>
    <a:masterClrMapping/>
  </p:clrMapOvr>
  <p:transition spd="slow">
    <p:pull dir="l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971600" y="548680"/>
            <a:ext cx="7416824" cy="3600986"/>
          </a:xfrm>
          <a:prstGeom prst="rect">
            <a:avLst/>
          </a:prstGeom>
          <a:noFill/>
        </p:spPr>
        <p:txBody>
          <a:bodyPr wrap="square" rtlCol="0">
            <a:spAutoFit/>
          </a:bodyPr>
          <a:lstStyle/>
          <a:p>
            <a:r>
              <a:rPr lang="nl-NL" b="1" dirty="0" smtClean="0">
                <a:latin typeface="Calibri" pitchFamily="34" charset="0"/>
                <a:cs typeface="Calibri" pitchFamily="34" charset="0"/>
              </a:rPr>
              <a:t>6.2</a:t>
            </a:r>
            <a:r>
              <a:rPr lang="nl-NL" b="1" dirty="0" smtClean="0">
                <a:latin typeface="Calibri" pitchFamily="34" charset="0"/>
                <a:cs typeface="Calibri" pitchFamily="34" charset="0"/>
              </a:rPr>
              <a:t>. Voetbalschoenen en </a:t>
            </a:r>
            <a:r>
              <a:rPr lang="nl-NL" b="1" dirty="0" smtClean="0">
                <a:latin typeface="Calibri" pitchFamily="34" charset="0"/>
                <a:cs typeface="Calibri" pitchFamily="34" charset="0"/>
              </a:rPr>
              <a:t>scheenbeschermers</a:t>
            </a:r>
          </a:p>
          <a:p>
            <a:r>
              <a:rPr lang="nl-NL" dirty="0" smtClean="0"/>
              <a:t/>
            </a:r>
            <a:br>
              <a:rPr lang="nl-NL" dirty="0" smtClean="0"/>
            </a:br>
            <a:r>
              <a:rPr lang="nl-NL" sz="1600" dirty="0" smtClean="0">
                <a:solidFill>
                  <a:srgbClr val="FFFF00"/>
                </a:solidFill>
                <a:latin typeface="Tahoma" pitchFamily="34" charset="0"/>
                <a:ea typeface="Tahoma" pitchFamily="34" charset="0"/>
                <a:cs typeface="Tahoma" pitchFamily="34" charset="0"/>
              </a:rPr>
              <a:t>Voetbalschoenen dienen voorzien te zijn van veel en vaste noppen. Voor de wedstrijd zijn de voetbalschoenen (incl. de veters) schoon en verkeren in goede staat.</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Jaarlijks komen meer dan 46.000 voetballers op de spoedeisende hulp. Elk jaar breken ruim 1.100 voetballers in Nederland hun onderbeen tijdens een wedstrijd of training. In de meeste gevallen gaat het om een scheenbeenbreuk.</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Veldvoetbal is met dit aantal de grootste veroorzaker van sportblessures.</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In het gehele amateurvoetbal (dus ook bij alle jeugd) is het dragen van scheenbeschermers door de KNVB verplicht gesteld. Spelers die geen scheenbeschermers dragen, mogen niet aan de wedstrijd deelnemen!</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De begeleiding ziet er op toe dat het tenue in orde is.</a:t>
            </a:r>
            <a:endParaRPr lang="nl-NL" dirty="0">
              <a:solidFill>
                <a:srgbClr val="FFFF00"/>
              </a:solidFill>
              <a:latin typeface="Tahoma" pitchFamily="34" charset="0"/>
              <a:ea typeface="Tahoma" pitchFamily="34" charset="0"/>
              <a:cs typeface="Tahoma" pitchFamily="34" charset="0"/>
            </a:endParaRPr>
          </a:p>
        </p:txBody>
      </p:sp>
    </p:spTree>
  </p:cSld>
  <p:clrMapOvr>
    <a:masterClrMapping/>
  </p:clrMapOvr>
  <p:transition spd="slow">
    <p:pull dir="l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971600" y="548680"/>
            <a:ext cx="7344816" cy="3600986"/>
          </a:xfrm>
          <a:prstGeom prst="rect">
            <a:avLst/>
          </a:prstGeom>
          <a:noFill/>
        </p:spPr>
        <p:txBody>
          <a:bodyPr wrap="square" rtlCol="0">
            <a:spAutoFit/>
          </a:bodyPr>
          <a:lstStyle/>
          <a:p>
            <a:r>
              <a:rPr lang="nl-NL" b="1" dirty="0" smtClean="0">
                <a:latin typeface="Calibri" pitchFamily="34" charset="0"/>
                <a:cs typeface="Calibri" pitchFamily="34" charset="0"/>
              </a:rPr>
              <a:t>6.3</a:t>
            </a:r>
            <a:r>
              <a:rPr lang="nl-NL" b="1" dirty="0" smtClean="0">
                <a:latin typeface="Calibri" pitchFamily="34" charset="0"/>
                <a:cs typeface="Calibri" pitchFamily="34" charset="0"/>
              </a:rPr>
              <a:t>. </a:t>
            </a:r>
            <a:r>
              <a:rPr lang="nl-NL" b="1" dirty="0" smtClean="0">
                <a:latin typeface="Calibri" pitchFamily="34" charset="0"/>
                <a:cs typeface="Calibri" pitchFamily="34" charset="0"/>
              </a:rPr>
              <a:t>Reserveshirts</a:t>
            </a:r>
          </a:p>
          <a:p>
            <a:r>
              <a:rPr lang="nl-NL" dirty="0" smtClean="0"/>
              <a:t/>
            </a:r>
            <a:br>
              <a:rPr lang="nl-NL" dirty="0" smtClean="0"/>
            </a:br>
            <a:r>
              <a:rPr lang="nl-NL" sz="1600" dirty="0" smtClean="0">
                <a:solidFill>
                  <a:srgbClr val="FFFF00"/>
                </a:solidFill>
                <a:latin typeface="Tahoma" pitchFamily="34" charset="0"/>
                <a:ea typeface="Tahoma" pitchFamily="34" charset="0"/>
                <a:cs typeface="Tahoma" pitchFamily="34" charset="0"/>
              </a:rPr>
              <a:t>In het amateurvoetbal moet de thuisspelende vereniging voor tenues met een andere kleur zorgen ingeval de kleuren te veel overeenkomen met die van de bezoekende vereniging, zulks ter beoordeling van de scheidsrechter (uitzondering zijn de eerste elftallen in het mannen- en vrouwenvoetbal, waar de uitspelende ploeg voor afwijkende shirts moet zorgen</a:t>
            </a:r>
            <a:r>
              <a:rPr lang="nl-NL" sz="1600" dirty="0" smtClean="0">
                <a:solidFill>
                  <a:srgbClr val="FFFF00"/>
                </a:solidFill>
                <a:latin typeface="Tahoma" pitchFamily="34" charset="0"/>
                <a:ea typeface="Tahoma" pitchFamily="34" charset="0"/>
                <a:cs typeface="Tahoma" pitchFamily="34" charset="0"/>
              </a:rPr>
              <a:t>).</a:t>
            </a:r>
          </a:p>
          <a:p>
            <a:r>
              <a:rPr lang="nl-NL" sz="1600" dirty="0" smtClean="0">
                <a:solidFill>
                  <a:srgbClr val="FFFF00"/>
                </a:solidFill>
                <a:latin typeface="Tahoma" pitchFamily="34" charset="0"/>
                <a:ea typeface="Tahoma" pitchFamily="34" charset="0"/>
                <a:cs typeface="Tahoma" pitchFamily="34" charset="0"/>
              </a:rPr>
              <a:t/>
            </a:r>
            <a:br>
              <a:rPr lang="nl-NL" sz="1600" dirty="0" smtClean="0">
                <a:solidFill>
                  <a:srgbClr val="FFFF00"/>
                </a:solidFill>
                <a:latin typeface="Tahoma" pitchFamily="34" charset="0"/>
                <a:ea typeface="Tahoma" pitchFamily="34" charset="0"/>
                <a:cs typeface="Tahoma" pitchFamily="34" charset="0"/>
              </a:rPr>
            </a:br>
            <a:r>
              <a:rPr lang="nl-NL" sz="1600" dirty="0" smtClean="0">
                <a:solidFill>
                  <a:srgbClr val="FFFF00"/>
                </a:solidFill>
                <a:latin typeface="Tahoma" pitchFamily="34" charset="0"/>
                <a:ea typeface="Tahoma" pitchFamily="34" charset="0"/>
                <a:cs typeface="Tahoma" pitchFamily="34" charset="0"/>
              </a:rPr>
              <a:t>Bij </a:t>
            </a:r>
            <a:r>
              <a:rPr lang="nl-NL" sz="1600" dirty="0" err="1" smtClean="0">
                <a:solidFill>
                  <a:srgbClr val="FFFF00"/>
                </a:solidFill>
                <a:latin typeface="Tahoma" pitchFamily="34" charset="0"/>
                <a:ea typeface="Tahoma" pitchFamily="34" charset="0"/>
                <a:cs typeface="Tahoma" pitchFamily="34" charset="0"/>
              </a:rPr>
              <a:t>vv</a:t>
            </a:r>
            <a:r>
              <a:rPr lang="nl-NL" sz="1600" dirty="0" smtClean="0">
                <a:solidFill>
                  <a:srgbClr val="FFFF00"/>
                </a:solidFill>
                <a:latin typeface="Tahoma" pitchFamily="34" charset="0"/>
                <a:ea typeface="Tahoma" pitchFamily="34" charset="0"/>
                <a:cs typeface="Tahoma" pitchFamily="34" charset="0"/>
              </a:rPr>
              <a:t> </a:t>
            </a:r>
            <a:r>
              <a:rPr lang="nl-NL" sz="1600" dirty="0" err="1" smtClean="0">
                <a:solidFill>
                  <a:srgbClr val="FFFF00"/>
                </a:solidFill>
                <a:latin typeface="Tahoma" pitchFamily="34" charset="0"/>
                <a:ea typeface="Tahoma" pitchFamily="34" charset="0"/>
                <a:cs typeface="Tahoma" pitchFamily="34" charset="0"/>
              </a:rPr>
              <a:t>Philippine</a:t>
            </a:r>
            <a:r>
              <a:rPr lang="nl-NL" sz="1600" dirty="0" smtClean="0">
                <a:solidFill>
                  <a:srgbClr val="FFFF00"/>
                </a:solidFill>
                <a:latin typeface="Tahoma" pitchFamily="34" charset="0"/>
                <a:ea typeface="Tahoma" pitchFamily="34" charset="0"/>
                <a:cs typeface="Tahoma" pitchFamily="34" charset="0"/>
              </a:rPr>
              <a:t> zijn shirts in een gele kleur en maten </a:t>
            </a:r>
            <a:r>
              <a:rPr lang="nl-NL" sz="1600" dirty="0" smtClean="0">
                <a:solidFill>
                  <a:srgbClr val="FFFF00"/>
                </a:solidFill>
                <a:latin typeface="Tahoma" pitchFamily="34" charset="0"/>
                <a:ea typeface="Tahoma" pitchFamily="34" charset="0"/>
                <a:cs typeface="Tahoma" pitchFamily="34" charset="0"/>
              </a:rPr>
              <a:t>aanwezig.</a:t>
            </a:r>
          </a:p>
          <a:p>
            <a:r>
              <a:rPr lang="nl-NL" sz="1600" dirty="0" smtClean="0">
                <a:solidFill>
                  <a:srgbClr val="FFFF00"/>
                </a:solidFill>
                <a:latin typeface="Tahoma" pitchFamily="34" charset="0"/>
                <a:ea typeface="Tahoma" pitchFamily="34" charset="0"/>
                <a:cs typeface="Tahoma" pitchFamily="34" charset="0"/>
              </a:rPr>
              <a:t>De </a:t>
            </a:r>
            <a:r>
              <a:rPr lang="nl-NL" sz="1600" dirty="0" smtClean="0">
                <a:solidFill>
                  <a:srgbClr val="FFFF00"/>
                </a:solidFill>
                <a:latin typeface="Tahoma" pitchFamily="34" charset="0"/>
                <a:ea typeface="Tahoma" pitchFamily="34" charset="0"/>
                <a:cs typeface="Tahoma" pitchFamily="34" charset="0"/>
              </a:rPr>
              <a:t>leider van het team </a:t>
            </a:r>
            <a:r>
              <a:rPr lang="nl-NL" sz="1600" dirty="0" smtClean="0">
                <a:solidFill>
                  <a:srgbClr val="FFFF00"/>
                </a:solidFill>
                <a:latin typeface="Tahoma" pitchFamily="34" charset="0"/>
                <a:ea typeface="Tahoma" pitchFamily="34" charset="0"/>
                <a:cs typeface="Tahoma" pitchFamily="34" charset="0"/>
              </a:rPr>
              <a:t>kan </a:t>
            </a:r>
            <a:r>
              <a:rPr lang="nl-NL" sz="1600" dirty="0" smtClean="0">
                <a:solidFill>
                  <a:srgbClr val="FFFF00"/>
                </a:solidFill>
                <a:latin typeface="Tahoma" pitchFamily="34" charset="0"/>
                <a:ea typeface="Tahoma" pitchFamily="34" charset="0"/>
                <a:cs typeface="Tahoma" pitchFamily="34" charset="0"/>
              </a:rPr>
              <a:t>in het materialen hok </a:t>
            </a:r>
            <a:r>
              <a:rPr lang="nl-NL" sz="1600" dirty="0" smtClean="0">
                <a:solidFill>
                  <a:srgbClr val="FFFF00"/>
                </a:solidFill>
                <a:latin typeface="Tahoma" pitchFamily="34" charset="0"/>
                <a:ea typeface="Tahoma" pitchFamily="34" charset="0"/>
                <a:cs typeface="Tahoma" pitchFamily="34" charset="0"/>
              </a:rPr>
              <a:t>naast </a:t>
            </a:r>
            <a:r>
              <a:rPr lang="nl-NL" sz="1600" dirty="0" smtClean="0">
                <a:solidFill>
                  <a:srgbClr val="FFFF00"/>
                </a:solidFill>
                <a:latin typeface="Tahoma" pitchFamily="34" charset="0"/>
                <a:ea typeface="Tahoma" pitchFamily="34" charset="0"/>
                <a:cs typeface="Tahoma" pitchFamily="34" charset="0"/>
              </a:rPr>
              <a:t>de kantine deze shirts voor de duur van de wedstrijd lenen. De leider/trainer is er verantwoordelijk voor dat alle shirts na afloop weer schoon terug worden </a:t>
            </a:r>
            <a:r>
              <a:rPr lang="nl-NL" sz="1600" dirty="0" smtClean="0">
                <a:solidFill>
                  <a:srgbClr val="FFFF00"/>
                </a:solidFill>
                <a:latin typeface="Tahoma" pitchFamily="34" charset="0"/>
                <a:ea typeface="Tahoma" pitchFamily="34" charset="0"/>
                <a:cs typeface="Tahoma" pitchFamily="34" charset="0"/>
              </a:rPr>
              <a:t>ingeleverd.</a:t>
            </a:r>
          </a:p>
          <a:p>
            <a:r>
              <a:rPr lang="nl-NL" sz="1600" dirty="0" smtClean="0">
                <a:solidFill>
                  <a:srgbClr val="FFFF00"/>
                </a:solidFill>
                <a:latin typeface="Tahoma" pitchFamily="34" charset="0"/>
                <a:ea typeface="Tahoma" pitchFamily="34" charset="0"/>
                <a:cs typeface="Tahoma" pitchFamily="34" charset="0"/>
              </a:rPr>
              <a:t>Ook </a:t>
            </a:r>
            <a:r>
              <a:rPr lang="nl-NL" sz="1600" dirty="0" smtClean="0">
                <a:solidFill>
                  <a:srgbClr val="FFFF00"/>
                </a:solidFill>
                <a:latin typeface="Tahoma" pitchFamily="34" charset="0"/>
                <a:ea typeface="Tahoma" pitchFamily="34" charset="0"/>
                <a:cs typeface="Tahoma" pitchFamily="34" charset="0"/>
              </a:rPr>
              <a:t>hier geldt dat er zorgvuldig mee dient te worden omgegaan. Bij verlies of beschadiging kunnen kosten in rekening gebracht worden.</a:t>
            </a:r>
            <a:endParaRPr lang="nl-NL" dirty="0">
              <a:solidFill>
                <a:srgbClr val="FFFF00"/>
              </a:solidFill>
              <a:latin typeface="Tahoma" pitchFamily="34" charset="0"/>
              <a:ea typeface="Tahoma" pitchFamily="34" charset="0"/>
              <a:cs typeface="Tahoma" pitchFamily="34" charset="0"/>
            </a:endParaRPr>
          </a:p>
        </p:txBody>
      </p:sp>
    </p:spTree>
  </p:cSld>
  <p:clrMapOvr>
    <a:masterClrMapping/>
  </p:clrMapOvr>
  <p:transition spd="slow">
    <p:pull dir="l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
  <a:themeElements>
    <a:clrScheme name="Concours">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131</TotalTime>
  <Words>403</Words>
  <Application>Microsoft Office PowerPoint</Application>
  <PresentationFormat>Diavoorstelling (4:3)</PresentationFormat>
  <Paragraphs>74</Paragraphs>
  <Slides>17</Slides>
  <Notes>1</Notes>
  <HiddenSlides>0</HiddenSlides>
  <MMClips>0</MMClips>
  <ScaleCrop>false</ScaleCrop>
  <HeadingPairs>
    <vt:vector size="4" baseType="variant">
      <vt:variant>
        <vt:lpstr>Thema</vt:lpstr>
      </vt:variant>
      <vt:variant>
        <vt:i4>1</vt:i4>
      </vt:variant>
      <vt:variant>
        <vt:lpstr>Diatitels</vt:lpstr>
      </vt:variant>
      <vt:variant>
        <vt:i4>17</vt:i4>
      </vt:variant>
    </vt:vector>
  </HeadingPairs>
  <TitlesOfParts>
    <vt:vector size="18" baseType="lpstr">
      <vt:lpstr>Concours</vt:lpstr>
      <vt:lpstr>Dia 1</vt:lpstr>
      <vt:lpstr>Dia 2</vt:lpstr>
      <vt:lpstr>Dia 3</vt:lpstr>
      <vt:lpstr>Dia 4</vt:lpstr>
      <vt:lpstr>Dia 5</vt:lpstr>
      <vt:lpstr>Dia 6</vt:lpstr>
      <vt:lpstr>Dia 7</vt:lpstr>
      <vt:lpstr>Dia 8</vt:lpstr>
      <vt:lpstr>Dia 9</vt:lpstr>
      <vt:lpstr>Dia 10</vt:lpstr>
      <vt:lpstr>Dia 11</vt:lpstr>
      <vt:lpstr>Dia 12</vt:lpstr>
      <vt:lpstr>Dia 13</vt:lpstr>
      <vt:lpstr>Dia 14</vt:lpstr>
      <vt:lpstr>Dia 15</vt:lpstr>
      <vt:lpstr>Dia 16</vt:lpstr>
      <vt:lpstr>Dia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Ronny</dc:creator>
  <cp:lastModifiedBy>Ronny</cp:lastModifiedBy>
  <cp:revision>15</cp:revision>
  <dcterms:created xsi:type="dcterms:W3CDTF">2013-01-10T23:05:50Z</dcterms:created>
  <dcterms:modified xsi:type="dcterms:W3CDTF">2013-01-13T19:40:42Z</dcterms:modified>
</cp:coreProperties>
</file>